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  <p:sldMasterId id="2147483688" r:id="rId2"/>
    <p:sldMasterId id="2147483661" r:id="rId3"/>
    <p:sldMasterId id="2147483674" r:id="rId4"/>
  </p:sldMasterIdLst>
  <p:notesMasterIdLst>
    <p:notesMasterId r:id="rId11"/>
  </p:notesMasterIdLst>
  <p:handoutMasterIdLst>
    <p:handoutMasterId r:id="rId12"/>
  </p:handoutMasterIdLst>
  <p:sldIdLst>
    <p:sldId id="256" r:id="rId5"/>
    <p:sldId id="270" r:id="rId6"/>
    <p:sldId id="265" r:id="rId7"/>
    <p:sldId id="267" r:id="rId8"/>
    <p:sldId id="269" r:id="rId9"/>
    <p:sldId id="261" r:id="rId10"/>
  </p:sldIdLst>
  <p:sldSz cx="9144000" cy="6858000" type="screen4x3"/>
  <p:notesSz cx="7559675" cy="10691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15" autoAdjust="0"/>
    <p:restoredTop sz="96187" autoAdjust="0"/>
  </p:normalViewPr>
  <p:slideViewPr>
    <p:cSldViewPr>
      <p:cViewPr varScale="1">
        <p:scale>
          <a:sx n="72" d="100"/>
          <a:sy n="72" d="100"/>
        </p:scale>
        <p:origin x="510" y="78"/>
      </p:cViewPr>
      <p:guideLst>
        <p:guide orient="horz" pos="2160"/>
        <p:guide pos="2880"/>
      </p:guideLst>
    </p:cSldViewPr>
  </p:slideViewPr>
  <p:notesTextViewPr>
    <p:cViewPr>
      <p:scale>
        <a:sx n="200" d="100"/>
        <a:sy n="200" d="100"/>
      </p:scale>
      <p:origin x="0" y="0"/>
    </p:cViewPr>
  </p:notesTextViewPr>
  <p:notesViewPr>
    <p:cSldViewPr>
      <p:cViewPr varScale="1">
        <p:scale>
          <a:sx n="72" d="100"/>
          <a:sy n="72" d="100"/>
        </p:scale>
        <p:origin x="3066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7ED5446-FD3C-44F8-B8D0-D208FF1F22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CBC2DF-251B-4C3D-B7F6-45DF1C8D876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4281488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9C7587-6DA3-4535-A870-26DC1A8EC677}" type="datetimeFigureOut">
              <a:rPr lang="en-IN" smtClean="0"/>
              <a:t>15-11-2022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2C4361-887C-452F-A66D-23ECB590638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746112-3583-4921-A890-E3BE8F26B5D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281488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263C0D-6D44-4C79-A9CA-FA8283DA564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994009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281488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CE22D6-CEF6-44D7-9464-1B7C4FA6BBE7}" type="datetimeFigureOut">
              <a:rPr lang="en-IN" smtClean="0"/>
              <a:t>15-11-2022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4775" y="1336675"/>
            <a:ext cx="4810125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55650" y="5145088"/>
            <a:ext cx="6048375" cy="42100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281488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19F8E3-C036-40E1-B8C9-FC51FD1BD8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9524757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19F8E3-C036-40E1-B8C9-FC51FD1BD847}" type="slidenum">
              <a:rPr lang="en-IN" smtClean="0"/>
              <a:t>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96694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IN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IN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38" name="Picture 37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39" name="Picture 38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3E104-6314-4C19-99FF-FFA9033348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1206A6-09F9-4FF9-B739-5E3CBEF939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C1655F-99E8-4D9A-B59E-283CC0C52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A65990-4F5A-4F3E-817D-02DB1BF50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BD81CD-EEA3-4036-AF46-A9C8EF472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B8A0F-1B21-4FEF-B2FF-252C3B3D0FB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586995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759E7-7580-48A2-A665-CB17A0296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00F92C-2CBD-445C-8E0B-E9857E54C1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09A0B3-12C1-4302-9071-54A6C955F8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AF7BBF-6D6C-4C24-B8A2-273D36826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F4EF84-CE0F-4E9A-B278-634AF8548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B8A0F-1B21-4FEF-B2FF-252C3B3D0FB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685383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553EF-ECBF-42E4-A994-94F95D5B9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C3F7A3-E6EA-4AC0-8E05-2B36096A46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46DC0A-197B-42C9-958B-C47454D13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BE42B2-538E-43B6-9343-0A687DE389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99B034-5FC5-43FA-91DA-B4E862005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B8A0F-1B21-4FEF-B2FF-252C3B3D0FB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116194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5A2B81-906D-4861-8B47-4247A2E15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481F0D-9D79-425C-B3B7-077F379324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0458BB-0387-49E9-874A-F934CC884D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8B9F07-F85B-4450-8E78-DFC3A157A1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C2F116-6848-4CAA-A72D-769D9B74D9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AF447F-EB9C-42C0-8459-D00304683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B8A0F-1B21-4FEF-B2FF-252C3B3D0FB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815463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B72251-B3BE-48B4-B818-83D2F53CD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3DEE55-6CB4-465A-B52A-324B3481D0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21DB2D-0EF9-414E-81D2-11A5DC944A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7E0B60-E785-43E5-A108-EE8A6AB675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09D070-97E2-4227-B3E8-224ACFCAA5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CD88A3-0BD1-4CEC-9E16-EB6717CC44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7FAC77-12D3-4AD8-A9D6-AE3FEC9FD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8AF20F1-6B3E-4BDF-B3C1-1AD30044D6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B8A0F-1B21-4FEF-B2FF-252C3B3D0FB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25330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32769D-26BF-4A37-8B16-7F6CDA948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6B11A7-DADC-4FBC-AD66-D689475CF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3036D4-FF6F-42EF-9DB6-4983F437B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33BFB4-D9D5-4A1A-81E0-E1B0285D0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B8A0F-1B21-4FEF-B2FF-252C3B3D0FB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182278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719416-8D6D-4B07-BC34-00941004F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338EDD5-A21D-4E5A-AB9E-2CA0E45939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21CBF3-29CC-4421-AED9-F65FC67C5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B8A0F-1B21-4FEF-B2FF-252C3B3D0FB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267450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C5E2F9-C264-4289-BA2E-5D8CCA748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0EE36C-24B5-4B1B-A69F-F61593EB11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54A125-608D-4F35-9706-422D2DFBD4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59D008-DD4F-426D-B340-E772FA9B4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80945D-4197-4F6A-90D5-1EDE33A3B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401D09-7B6D-4D32-962C-6319D52CA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B8A0F-1B21-4FEF-B2FF-252C3B3D0FB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183415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A5572C-F234-4640-8953-DBC0CC9088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7D57315-4EA2-402F-AA80-89596B2F14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075AA0-48CA-41C1-AD4F-9B5F397581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318F6A-FB85-45D4-A0DC-1CDA0D1AB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FF0951-7B86-4B8F-A2A7-D6FBCF132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102BA3-A0FC-4AF5-B65E-3AC16B7C8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B8A0F-1B21-4FEF-B2FF-252C3B3D0FB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81243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19361-A000-422D-9272-85AE85A29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ECBC02-1078-485D-94C8-ED120B58B8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041187-079D-431E-AAF9-216D36C67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84E740-9619-400A-BE9E-2C7AF9499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71C63-936D-4C06-882E-B9956405F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B8A0F-1B21-4FEF-B2FF-252C3B3D0FB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136017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5A1958-2CD9-4C9E-A409-2341C70181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BDA7B7-CED2-426E-8598-BDE80BEF9A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7F179D-217A-48A6-8E85-EFCB14339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34C9F6-3148-4FAF-8876-444ECC8A3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E51A4D-7439-4C3F-B7FB-7D6C5F0AA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B8A0F-1B21-4FEF-B2FF-252C3B3D0FB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0852482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IN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IN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78" name="Picture 77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79" name="Picture 78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IN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IN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4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5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8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19" name="Picture 118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20" name="Picture 119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stomShape 1"/>
          <p:cNvSpPr/>
          <p:nvPr/>
        </p:nvSpPr>
        <p:spPr>
          <a:xfrm>
            <a:off x="0" y="6553080"/>
            <a:ext cx="3326040" cy="303480"/>
          </a:xfrm>
          <a:prstGeom prst="rect">
            <a:avLst/>
          </a:prstGeom>
          <a:solidFill>
            <a:srgbClr val="FF8A09"/>
          </a:solidFill>
          <a:ln>
            <a:solidFill>
              <a:srgbClr val="FF8A09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en-IN" sz="11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© BDI Group</a:t>
            </a:r>
            <a:endParaRPr lang="en-IN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" name="CustomShape 2"/>
          <p:cNvSpPr/>
          <p:nvPr/>
        </p:nvSpPr>
        <p:spPr>
          <a:xfrm>
            <a:off x="3327480" y="6553080"/>
            <a:ext cx="5815080" cy="303480"/>
          </a:xfrm>
          <a:prstGeom prst="rect">
            <a:avLst/>
          </a:prstGeom>
          <a:solidFill>
            <a:srgbClr val="25D26F"/>
          </a:solidFill>
          <a:ln>
            <a:solidFill>
              <a:srgbClr val="25D26F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r"/>
            <a:r>
              <a:rPr lang="en-IN" sz="1200" dirty="0"/>
              <a:t>Date: 21-06-2018</a:t>
            </a:r>
          </a:p>
        </p:txBody>
      </p:sp>
      <p:pic>
        <p:nvPicPr>
          <p:cNvPr id="2" name="Picture 11"/>
          <p:cNvPicPr/>
          <p:nvPr/>
        </p:nvPicPr>
        <p:blipFill>
          <a:blip r:embed="rId14"/>
          <a:stretch/>
        </p:blipFill>
        <p:spPr>
          <a:xfrm>
            <a:off x="8201520" y="6124680"/>
            <a:ext cx="941040" cy="392400"/>
          </a:xfrm>
          <a:prstGeom prst="rect">
            <a:avLst/>
          </a:prstGeom>
          <a:ln>
            <a:noFill/>
          </a:ln>
        </p:spPr>
      </p:pic>
      <p:sp>
        <p:nvSpPr>
          <p:cNvPr id="3" name="CustomShape 3"/>
          <p:cNvSpPr/>
          <p:nvPr/>
        </p:nvSpPr>
        <p:spPr>
          <a:xfrm>
            <a:off x="2289960" y="6539964"/>
            <a:ext cx="1036080" cy="363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endParaRPr lang="en-IN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Click to edit the title text format</a:t>
            </a:r>
          </a:p>
        </p:txBody>
      </p:sp>
      <p:sp>
        <p:nvSpPr>
          <p:cNvPr id="5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Click to edit the outline text format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8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Second Outline Level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Third Outline Level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8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Fourth Outline Level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Fifth Outline Level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Sixth Outline Level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Seventh Outline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1003224" y="6579561"/>
            <a:ext cx="12939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Prepared by KM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64BF332-9033-48DC-9469-B3AA38627D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B0C33D-1E1F-412D-B1F1-440CFA5EBF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C966A6-02A1-4943-A4FA-54AC5D1DAF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E5984C-EC20-4642-A26A-D039DF1275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82C0CE-DAF8-4F33-9959-D47EA69AC8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5B8A0F-1B21-4FEF-B2FF-252C3B3D0FB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11844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CustomShape 1"/>
          <p:cNvSpPr/>
          <p:nvPr/>
        </p:nvSpPr>
        <p:spPr>
          <a:xfrm>
            <a:off x="0" y="6553080"/>
            <a:ext cx="3326040" cy="303480"/>
          </a:xfrm>
          <a:prstGeom prst="rect">
            <a:avLst/>
          </a:prstGeom>
          <a:solidFill>
            <a:srgbClr val="FF8A09"/>
          </a:solidFill>
          <a:ln>
            <a:solidFill>
              <a:srgbClr val="FF8A09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en-IN" sz="11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© BDI Group</a:t>
            </a:r>
            <a:endParaRPr lang="en-IN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1" name="CustomShape 2"/>
          <p:cNvSpPr/>
          <p:nvPr/>
        </p:nvSpPr>
        <p:spPr>
          <a:xfrm>
            <a:off x="3327480" y="6553080"/>
            <a:ext cx="5815080" cy="303480"/>
          </a:xfrm>
          <a:prstGeom prst="rect">
            <a:avLst/>
          </a:prstGeom>
          <a:solidFill>
            <a:srgbClr val="25D26F"/>
          </a:solidFill>
          <a:ln>
            <a:solidFill>
              <a:srgbClr val="25D26F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en-IN" sz="1200" b="1" strike="noStrike" spc="-1">
                <a:solidFill>
                  <a:srgbClr val="1F497D"/>
                </a:solidFill>
                <a:uFill>
                  <a:solidFill>
                    <a:srgbClr val="FFFFFF"/>
                  </a:solidFill>
                </a:uFill>
                <a:latin typeface="Calibri"/>
                <a:ea typeface="DejaVu Sans"/>
              </a:rPr>
              <a:t>Feasibility-Fuel Tank 110 hp</a:t>
            </a:r>
            <a:endParaRPr lang="en-IN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42" name="Picture 11"/>
          <p:cNvPicPr/>
          <p:nvPr/>
        </p:nvPicPr>
        <p:blipFill>
          <a:blip r:embed="rId14"/>
          <a:stretch/>
        </p:blipFill>
        <p:spPr>
          <a:xfrm>
            <a:off x="8201520" y="6124680"/>
            <a:ext cx="941040" cy="392400"/>
          </a:xfrm>
          <a:prstGeom prst="rect">
            <a:avLst/>
          </a:prstGeom>
          <a:ln>
            <a:noFill/>
          </a:ln>
        </p:spPr>
      </p:pic>
      <p:sp>
        <p:nvSpPr>
          <p:cNvPr id="43" name="CustomShape 3"/>
          <p:cNvSpPr/>
          <p:nvPr/>
        </p:nvSpPr>
        <p:spPr>
          <a:xfrm>
            <a:off x="2263680" y="6512760"/>
            <a:ext cx="1036080" cy="363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en-IN" sz="11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  <a:ea typeface="DejaVu Sans"/>
              </a:rPr>
              <a:t>5/25/17</a:t>
            </a:r>
            <a:endParaRPr lang="en-IN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8880" cy="11444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Click to edit the outline text format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Second Outline Level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Third Outline Level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Fourth Outline Level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Fifth Outline Level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Sixth Outline Level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hdr="0" ftr="0" dt="0"/>
  <p:txStyles>
    <p:titleStyle/>
    <p:bodyStyle/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CustomShape 1"/>
          <p:cNvSpPr/>
          <p:nvPr/>
        </p:nvSpPr>
        <p:spPr>
          <a:xfrm>
            <a:off x="0" y="6553080"/>
            <a:ext cx="3326040" cy="303480"/>
          </a:xfrm>
          <a:prstGeom prst="rect">
            <a:avLst/>
          </a:prstGeom>
          <a:solidFill>
            <a:srgbClr val="FF8A09"/>
          </a:solidFill>
          <a:ln>
            <a:solidFill>
              <a:srgbClr val="FF8A09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en-IN" sz="11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© BDI Group</a:t>
            </a:r>
            <a:endParaRPr lang="en-IN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1" name="CustomShape 2"/>
          <p:cNvSpPr/>
          <p:nvPr/>
        </p:nvSpPr>
        <p:spPr>
          <a:xfrm>
            <a:off x="3327480" y="6553080"/>
            <a:ext cx="5815080" cy="303480"/>
          </a:xfrm>
          <a:prstGeom prst="rect">
            <a:avLst/>
          </a:prstGeom>
          <a:solidFill>
            <a:srgbClr val="25D26F"/>
          </a:solidFill>
          <a:ln>
            <a:solidFill>
              <a:srgbClr val="25D26F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en-IN" sz="1200" b="1" strike="noStrike" spc="-1">
                <a:solidFill>
                  <a:srgbClr val="1F497D"/>
                </a:solidFill>
                <a:uFill>
                  <a:solidFill>
                    <a:srgbClr val="FFFFFF"/>
                  </a:solidFill>
                </a:uFill>
                <a:latin typeface="Calibri"/>
                <a:ea typeface="DejaVu Sans"/>
              </a:rPr>
              <a:t>Feasibility-Fuel Tank 110 hp</a:t>
            </a:r>
            <a:endParaRPr lang="en-IN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82" name="Picture 11"/>
          <p:cNvPicPr/>
          <p:nvPr/>
        </p:nvPicPr>
        <p:blipFill>
          <a:blip r:embed="rId14"/>
          <a:stretch/>
        </p:blipFill>
        <p:spPr>
          <a:xfrm>
            <a:off x="8201520" y="6124680"/>
            <a:ext cx="941040" cy="392400"/>
          </a:xfrm>
          <a:prstGeom prst="rect">
            <a:avLst/>
          </a:prstGeom>
          <a:ln>
            <a:noFill/>
          </a:ln>
        </p:spPr>
      </p:pic>
      <p:sp>
        <p:nvSpPr>
          <p:cNvPr id="83" name="CustomShape 3"/>
          <p:cNvSpPr/>
          <p:nvPr/>
        </p:nvSpPr>
        <p:spPr>
          <a:xfrm>
            <a:off x="2263680" y="6512760"/>
            <a:ext cx="1036080" cy="363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en-IN" sz="11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  <a:ea typeface="DejaVu Sans"/>
              </a:rPr>
              <a:t>5/25/17</a:t>
            </a:r>
            <a:endParaRPr lang="en-IN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4" name="CustomShape 4"/>
          <p:cNvSpPr/>
          <p:nvPr/>
        </p:nvSpPr>
        <p:spPr>
          <a:xfrm>
            <a:off x="2263680" y="6512760"/>
            <a:ext cx="103716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/>
          <a:lstStyle/>
          <a:p>
            <a:pPr>
              <a:lnSpc>
                <a:spcPct val="100000"/>
              </a:lnSpc>
            </a:pPr>
            <a:r>
              <a:rPr lang="en-IN" sz="11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27/06/17</a:t>
            </a:r>
            <a:endParaRPr lang="en-IN" sz="11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Click to edit the title text format</a:t>
            </a:r>
          </a:p>
        </p:txBody>
      </p:sp>
      <p:sp>
        <p:nvSpPr>
          <p:cNvPr id="86" name="PlaceHolder 6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Click to edit the outline text format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Second Outline Level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Third Outline Level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Fourth Outline Level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Fifth Outline Level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Sixth Outline Level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hf hdr="0" ftr="0" dt="0"/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2627784" y="1772816"/>
            <a:ext cx="2684948" cy="3689360"/>
            <a:chOff x="918809" y="1720016"/>
            <a:chExt cx="2684948" cy="3689360"/>
          </a:xfrm>
        </p:grpSpPr>
        <p:grpSp>
          <p:nvGrpSpPr>
            <p:cNvPr id="6" name="Group 5"/>
            <p:cNvGrpSpPr/>
            <p:nvPr/>
          </p:nvGrpSpPr>
          <p:grpSpPr>
            <a:xfrm>
              <a:off x="918809" y="1720016"/>
              <a:ext cx="1144514" cy="3385101"/>
              <a:chOff x="2611284" y="1556067"/>
              <a:chExt cx="1144514" cy="3385101"/>
            </a:xfrm>
          </p:grpSpPr>
          <p:pic>
            <p:nvPicPr>
              <p:cNvPr id="17" name="Picture 2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439" t="909" b="-1"/>
              <a:stretch/>
            </p:blipFill>
            <p:spPr bwMode="auto">
              <a:xfrm>
                <a:off x="2611284" y="1760901"/>
                <a:ext cx="1144514" cy="318026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18" name="Straight Connector 17"/>
              <p:cNvCxnSpPr/>
              <p:nvPr/>
            </p:nvCxnSpPr>
            <p:spPr>
              <a:xfrm>
                <a:off x="2618904" y="1578927"/>
                <a:ext cx="0" cy="98353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3748178" y="1556067"/>
                <a:ext cx="0" cy="111526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TextBox 19"/>
              <p:cNvSpPr txBox="1"/>
              <p:nvPr/>
            </p:nvSpPr>
            <p:spPr>
              <a:xfrm>
                <a:off x="2905258" y="1556067"/>
                <a:ext cx="556563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800" dirty="0"/>
                  <a:t>410 MM</a:t>
                </a:r>
                <a:endParaRPr lang="en-US" sz="1050" dirty="0"/>
              </a:p>
            </p:txBody>
          </p:sp>
          <p:cxnSp>
            <p:nvCxnSpPr>
              <p:cNvPr id="21" name="Straight Arrow Connector 20"/>
              <p:cNvCxnSpPr/>
              <p:nvPr/>
            </p:nvCxnSpPr>
            <p:spPr>
              <a:xfrm flipH="1">
                <a:off x="2612554" y="1775891"/>
                <a:ext cx="1142135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Group 6"/>
            <p:cNvGrpSpPr/>
            <p:nvPr/>
          </p:nvGrpSpPr>
          <p:grpSpPr>
            <a:xfrm>
              <a:off x="2295714" y="1786936"/>
              <a:ext cx="1308043" cy="3622440"/>
              <a:chOff x="4427984" y="116632"/>
              <a:chExt cx="1308043" cy="3622440"/>
            </a:xfrm>
          </p:grpSpPr>
          <p:pic>
            <p:nvPicPr>
              <p:cNvPr id="8" name="Picture 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48064" y="116632"/>
                <a:ext cx="587963" cy="333508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9" name="Straight Connector 8"/>
              <p:cNvCxnSpPr/>
              <p:nvPr/>
            </p:nvCxnSpPr>
            <p:spPr>
              <a:xfrm>
                <a:off x="5206661" y="3451716"/>
                <a:ext cx="0" cy="18147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/>
              <p:cNvCxnSpPr/>
              <p:nvPr/>
            </p:nvCxnSpPr>
            <p:spPr>
              <a:xfrm>
                <a:off x="5692723" y="3442190"/>
                <a:ext cx="0" cy="190999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" name="TextBox 10"/>
              <p:cNvSpPr txBox="1"/>
              <p:nvPr/>
            </p:nvSpPr>
            <p:spPr>
              <a:xfrm>
                <a:off x="5161884" y="3523628"/>
                <a:ext cx="556563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800" dirty="0"/>
                  <a:t>190 MM</a:t>
                </a:r>
                <a:endParaRPr lang="en-US" sz="1050" dirty="0"/>
              </a:p>
            </p:txBody>
          </p:sp>
          <p:cxnSp>
            <p:nvCxnSpPr>
              <p:cNvPr id="12" name="Straight Arrow Connector 11"/>
              <p:cNvCxnSpPr/>
              <p:nvPr/>
            </p:nvCxnSpPr>
            <p:spPr>
              <a:xfrm flipH="1">
                <a:off x="4939011" y="134112"/>
                <a:ext cx="5260" cy="3300701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 flipH="1">
                <a:off x="4904570" y="134112"/>
                <a:ext cx="59419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 flipH="1">
                <a:off x="4896635" y="3437476"/>
                <a:ext cx="445357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TextBox 14"/>
              <p:cNvSpPr txBox="1"/>
              <p:nvPr/>
            </p:nvSpPr>
            <p:spPr>
              <a:xfrm>
                <a:off x="4427984" y="1597518"/>
                <a:ext cx="614271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800" dirty="0"/>
                  <a:t>1335 MM</a:t>
                </a:r>
                <a:endParaRPr lang="en-US" sz="1050" dirty="0"/>
              </a:p>
            </p:txBody>
          </p:sp>
          <p:cxnSp>
            <p:nvCxnSpPr>
              <p:cNvPr id="16" name="Straight Arrow Connector 15"/>
              <p:cNvCxnSpPr/>
              <p:nvPr/>
            </p:nvCxnSpPr>
            <p:spPr>
              <a:xfrm flipH="1">
                <a:off x="5206661" y="3477258"/>
                <a:ext cx="479711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2" name="Rectangle 21"/>
          <p:cNvSpPr/>
          <p:nvPr/>
        </p:nvSpPr>
        <p:spPr>
          <a:xfrm>
            <a:off x="927448" y="275708"/>
            <a:ext cx="6768752" cy="648072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Light Barrier Small</a:t>
            </a:r>
          </a:p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Model Code : BDRSRBGR0027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99792" y="548680"/>
            <a:ext cx="367240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rPr>
              <a:t>Light Barrier Small </a:t>
            </a:r>
          </a:p>
          <a:p>
            <a:pPr algn="just"/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rPr>
              <a:t>Material : High durable virgin premium grade Polyethylene material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rPr>
              <a:t>UV Stabilized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rPr>
              <a:t>Anti-static properties.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rPr>
              <a:t>Can withstand the high wind pressure.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rPr>
              <a:t>No rust, No chip, No peel.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rPr>
              <a:t>Completely maintenance free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rPr>
              <a:t>Provision for fixing retro-reflective sheet in an embossed position 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rPr>
              <a:t>Pasting retro reflective sheet helps prevent vandalism, and enhances high visibility during the night.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rPr>
              <a:t>Pedestal for proper embedding and grouting to the ground.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rPr>
              <a:t>Can be install on the median having of size 1.2 meter or less than 1.2 meter in width.</a:t>
            </a:r>
          </a:p>
        </p:txBody>
      </p:sp>
    </p:spTree>
    <p:extLst>
      <p:ext uri="{BB962C8B-B14F-4D97-AF65-F5344CB8AC3E}">
        <p14:creationId xmlns:p14="http://schemas.microsoft.com/office/powerpoint/2010/main" val="41617710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762" y="733461"/>
            <a:ext cx="4271238" cy="2916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73356"/>
            <a:ext cx="4729762" cy="2179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660119"/>
            <a:ext cx="2460361" cy="3261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9" t="909" b="-1"/>
          <a:stretch/>
        </p:blipFill>
        <p:spPr bwMode="auto">
          <a:xfrm>
            <a:off x="7430772" y="3650291"/>
            <a:ext cx="1412465" cy="2947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031" y="188640"/>
            <a:ext cx="1368152" cy="2971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07524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3131840" y="58158"/>
            <a:ext cx="2376264" cy="2592288"/>
            <a:chOff x="5930870" y="1364561"/>
            <a:chExt cx="2800173" cy="3793211"/>
          </a:xfrm>
        </p:grpSpPr>
        <p:grpSp>
          <p:nvGrpSpPr>
            <p:cNvPr id="3" name="Group 2"/>
            <p:cNvGrpSpPr/>
            <p:nvPr/>
          </p:nvGrpSpPr>
          <p:grpSpPr>
            <a:xfrm>
              <a:off x="5930870" y="1364561"/>
              <a:ext cx="1267419" cy="3543216"/>
              <a:chOff x="910106" y="1541968"/>
              <a:chExt cx="1267419" cy="3543216"/>
            </a:xfrm>
          </p:grpSpPr>
          <p:pic>
            <p:nvPicPr>
              <p:cNvPr id="22" name="Picture 2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10106" y="1761211"/>
                <a:ext cx="1267419" cy="332397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31" name="Straight Connector 30"/>
              <p:cNvCxnSpPr/>
              <p:nvPr/>
            </p:nvCxnSpPr>
            <p:spPr>
              <a:xfrm>
                <a:off x="961457" y="1617586"/>
                <a:ext cx="0" cy="98353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2123728" y="1688893"/>
                <a:ext cx="8754" cy="10211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" name="TextBox 32"/>
              <p:cNvSpPr txBox="1"/>
              <p:nvPr/>
            </p:nvSpPr>
            <p:spPr>
              <a:xfrm>
                <a:off x="1256702" y="1541968"/>
                <a:ext cx="556563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800" dirty="0"/>
                  <a:t>410 MM</a:t>
                </a:r>
                <a:endParaRPr lang="en-US" sz="1050" dirty="0"/>
              </a:p>
            </p:txBody>
          </p:sp>
          <p:cxnSp>
            <p:nvCxnSpPr>
              <p:cNvPr id="35" name="Straight Arrow Connector 34"/>
              <p:cNvCxnSpPr/>
              <p:nvPr/>
            </p:nvCxnSpPr>
            <p:spPr>
              <a:xfrm flipH="1">
                <a:off x="944350" y="1758785"/>
                <a:ext cx="1188132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" name="Group 4"/>
            <p:cNvGrpSpPr/>
            <p:nvPr/>
          </p:nvGrpSpPr>
          <p:grpSpPr>
            <a:xfrm>
              <a:off x="7316265" y="1414981"/>
              <a:ext cx="1414778" cy="3742791"/>
              <a:chOff x="6045961" y="45669"/>
              <a:chExt cx="1414778" cy="3742791"/>
            </a:xfrm>
          </p:grpSpPr>
          <p:pic>
            <p:nvPicPr>
              <p:cNvPr id="21" name="Picture 3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68164" y="45669"/>
                <a:ext cx="692575" cy="345475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25" name="Straight Connector 24"/>
              <p:cNvCxnSpPr/>
              <p:nvPr/>
            </p:nvCxnSpPr>
            <p:spPr>
              <a:xfrm>
                <a:off x="6837744" y="3356992"/>
                <a:ext cx="0" cy="18147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>
              <a:xfrm>
                <a:off x="7351641" y="3356992"/>
                <a:ext cx="0" cy="190999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Arrow Connector 26"/>
              <p:cNvCxnSpPr/>
              <p:nvPr/>
            </p:nvCxnSpPr>
            <p:spPr>
              <a:xfrm>
                <a:off x="6583504" y="133737"/>
                <a:ext cx="0" cy="3451968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 flipH="1">
                <a:off x="6543803" y="135747"/>
                <a:ext cx="59419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 flipH="1" flipV="1">
                <a:off x="6859532" y="3580942"/>
                <a:ext cx="520780" cy="476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TextBox 29"/>
              <p:cNvSpPr txBox="1"/>
              <p:nvPr/>
            </p:nvSpPr>
            <p:spPr>
              <a:xfrm>
                <a:off x="6045961" y="1758418"/>
                <a:ext cx="614271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800" dirty="0"/>
                  <a:t>1335 MM</a:t>
                </a:r>
                <a:endParaRPr lang="en-US" sz="1050" dirty="0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6823749" y="3573016"/>
                <a:ext cx="556563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800" dirty="0"/>
                  <a:t>190 MM</a:t>
                </a:r>
                <a:endParaRPr lang="en-US" sz="1050" dirty="0"/>
              </a:p>
            </p:txBody>
          </p:sp>
          <p:cxnSp>
            <p:nvCxnSpPr>
              <p:cNvPr id="37" name="Straight Arrow Connector 36"/>
              <p:cNvCxnSpPr/>
              <p:nvPr/>
            </p:nvCxnSpPr>
            <p:spPr>
              <a:xfrm flipH="1">
                <a:off x="6830861" y="3475466"/>
                <a:ext cx="528993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2783384"/>
              </p:ext>
            </p:extLst>
          </p:nvPr>
        </p:nvGraphicFramePr>
        <p:xfrm>
          <a:off x="1835696" y="2708920"/>
          <a:ext cx="4752528" cy="402336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376264">
                  <a:extLst>
                    <a:ext uri="{9D8B030D-6E8A-4147-A177-3AD203B41FA5}">
                      <a16:colId xmlns:a16="http://schemas.microsoft.com/office/drawing/2014/main" val="444118870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2933936998"/>
                    </a:ext>
                  </a:extLst>
                </a:gridCol>
              </a:tblGrid>
              <a:tr h="263620">
                <a:tc>
                  <a:txBody>
                    <a:bodyPr/>
                    <a:lstStyle/>
                    <a:p>
                      <a:r>
                        <a:rPr lang="en-US" sz="1600" b="0" dirty="0">
                          <a:latin typeface="Calibri" panose="020F0502020204030204" pitchFamily="34" charset="0"/>
                        </a:rPr>
                        <a:t>Thickness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b="0" dirty="0">
                          <a:latin typeface="Calibri" panose="020F0502020204030204" pitchFamily="34" charset="0"/>
                        </a:rPr>
                        <a:t>60mm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2337522"/>
                  </a:ext>
                </a:extLst>
              </a:tr>
              <a:tr h="263620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Calibri" panose="020F0502020204030204" pitchFamily="34" charset="0"/>
                        </a:rPr>
                        <a:t>Width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b="0" dirty="0">
                          <a:latin typeface="Calibri" panose="020F0502020204030204" pitchFamily="34" charset="0"/>
                        </a:rPr>
                        <a:t>410mm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1116524"/>
                  </a:ext>
                </a:extLst>
              </a:tr>
              <a:tr h="263620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Calibri" panose="020F0502020204030204" pitchFamily="34" charset="0"/>
                        </a:rPr>
                        <a:t>Height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>
                          <a:latin typeface="Calibri" panose="020F0502020204030204" pitchFamily="34" charset="0"/>
                        </a:rPr>
                        <a:t>1335mm</a:t>
                      </a:r>
                      <a:endParaRPr lang="en-US" sz="1600" b="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7065159"/>
                  </a:ext>
                </a:extLst>
              </a:tr>
              <a:tr h="263620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Calibri" panose="020F0502020204030204" pitchFamily="34" charset="0"/>
                        </a:rPr>
                        <a:t>Water Ballast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baseline="0" dirty="0">
                          <a:latin typeface="Calibri" panose="020F0502020204030204" pitchFamily="34" charset="0"/>
                        </a:rPr>
                        <a:t>NA</a:t>
                      </a:r>
                      <a:endParaRPr lang="en-US" sz="1600" b="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2117698"/>
                  </a:ext>
                </a:extLst>
              </a:tr>
              <a:tr h="263620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Calibri" panose="020F0502020204030204" pitchFamily="34" charset="0"/>
                        </a:rPr>
                        <a:t>Non Fading Color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>
                          <a:latin typeface="Calibri" panose="020F0502020204030204" pitchFamily="34" charset="0"/>
                        </a:rPr>
                        <a:t>Yes</a:t>
                      </a:r>
                      <a:endParaRPr lang="en-US" sz="1600" b="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7301816"/>
                  </a:ext>
                </a:extLst>
              </a:tr>
              <a:tr h="263620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Calibri" panose="020F0502020204030204" pitchFamily="34" charset="0"/>
                        </a:rPr>
                        <a:t>UV Stabilized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>
                          <a:latin typeface="Calibri" panose="020F0502020204030204" pitchFamily="34" charset="0"/>
                        </a:rPr>
                        <a:t>Yes</a:t>
                      </a:r>
                      <a:endParaRPr lang="en-US" sz="1600" b="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6228907"/>
                  </a:ext>
                </a:extLst>
              </a:tr>
              <a:tr h="263620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Calibri" panose="020F0502020204030204" pitchFamily="34" charset="0"/>
                        </a:rPr>
                        <a:t>Interlinking Provision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>
                          <a:latin typeface="Calibri" panose="020F0502020204030204" pitchFamily="34" charset="0"/>
                        </a:rPr>
                        <a:t>NA </a:t>
                      </a:r>
                      <a:endParaRPr lang="en-US" sz="1600" b="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2760937"/>
                  </a:ext>
                </a:extLst>
              </a:tr>
              <a:tr h="263620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Calibri" panose="020F0502020204030204" pitchFamily="34" charset="0"/>
                        </a:rPr>
                        <a:t>Drain Plug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b="0" dirty="0">
                          <a:latin typeface="Calibri" panose="020F0502020204030204" pitchFamily="34" charset="0"/>
                        </a:rPr>
                        <a:t>NA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2709636"/>
                  </a:ext>
                </a:extLst>
              </a:tr>
              <a:tr h="263620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Calibri" panose="020F0502020204030204" pitchFamily="34" charset="0"/>
                        </a:rPr>
                        <a:t>Retro Reflective Color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b="0" dirty="0">
                          <a:latin typeface="Calibri" panose="020F0502020204030204" pitchFamily="34" charset="0"/>
                        </a:rPr>
                        <a:t>Any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6808526"/>
                  </a:ext>
                </a:extLst>
              </a:tr>
              <a:tr h="263620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Calibri" panose="020F0502020204030204" pitchFamily="34" charset="0"/>
                        </a:rPr>
                        <a:t>Barrier</a:t>
                      </a:r>
                      <a:r>
                        <a:rPr lang="en-US" sz="1600" baseline="0" dirty="0">
                          <a:latin typeface="Calibri" panose="020F0502020204030204" pitchFamily="34" charset="0"/>
                        </a:rPr>
                        <a:t> Color Availability</a:t>
                      </a:r>
                      <a:endParaRPr lang="en-US" sz="16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>
                          <a:latin typeface="Calibri" panose="020F0502020204030204" pitchFamily="34" charset="0"/>
                        </a:rPr>
                        <a:t>Green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7804610"/>
                  </a:ext>
                </a:extLst>
              </a:tr>
              <a:tr h="263620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Calibri" panose="020F0502020204030204" pitchFamily="34" charset="0"/>
                        </a:rPr>
                        <a:t>Sticker Pasting Slot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>
                          <a:latin typeface="Calibri" panose="020F0502020204030204" pitchFamily="34" charset="0"/>
                        </a:rPr>
                        <a:t>Available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5014648"/>
                  </a:ext>
                </a:extLst>
              </a:tr>
              <a:tr h="263620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Calibri" panose="020F0502020204030204" pitchFamily="34" charset="0"/>
                        </a:rPr>
                        <a:t>Sticker Pasting Slot</a:t>
                      </a:r>
                      <a:r>
                        <a:rPr lang="en-US" sz="1600" baseline="0" dirty="0">
                          <a:latin typeface="Calibri" panose="020F0502020204030204" pitchFamily="34" charset="0"/>
                        </a:rPr>
                        <a:t> Size</a:t>
                      </a:r>
                      <a:endParaRPr lang="en-US" sz="16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>
                          <a:latin typeface="Calibri" panose="020F0502020204030204" pitchFamily="34" charset="0"/>
                        </a:rPr>
                        <a:t>220mm</a:t>
                      </a:r>
                      <a:r>
                        <a:rPr lang="en-US" sz="1600" baseline="0" dirty="0">
                          <a:latin typeface="Calibri" panose="020F0502020204030204" pitchFamily="34" charset="0"/>
                        </a:rPr>
                        <a:t> x 220mm</a:t>
                      </a:r>
                      <a:endParaRPr lang="en-US" sz="16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87977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75656" y="620688"/>
            <a:ext cx="13644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Site Photos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65"/>
          <a:stretch/>
        </p:blipFill>
        <p:spPr>
          <a:xfrm>
            <a:off x="4716016" y="1358580"/>
            <a:ext cx="4138516" cy="235845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04"/>
          <a:stretch/>
        </p:blipFill>
        <p:spPr>
          <a:xfrm>
            <a:off x="323528" y="1370889"/>
            <a:ext cx="3960440" cy="234614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1266" y="3933056"/>
            <a:ext cx="4344008" cy="244350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  <p:extLst>
      <p:ext uri="{BB962C8B-B14F-4D97-AF65-F5344CB8AC3E}">
        <p14:creationId xmlns:p14="http://schemas.microsoft.com/office/powerpoint/2010/main" val="4293908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CustomShape 1"/>
          <p:cNvSpPr/>
          <p:nvPr/>
        </p:nvSpPr>
        <p:spPr>
          <a:xfrm>
            <a:off x="2775600" y="2838600"/>
            <a:ext cx="3211200" cy="820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IN" sz="4800" b="1" strike="noStrike" spc="-1" dirty="0">
                <a:solidFill>
                  <a:srgbClr val="1F497D"/>
                </a:solidFill>
                <a:uFill>
                  <a:solidFill>
                    <a:srgbClr val="FFFFFF"/>
                  </a:solidFill>
                </a:uFill>
                <a:latin typeface="Calibri"/>
                <a:ea typeface="DejaVu Sans"/>
              </a:rPr>
              <a:t>THANK YOU</a:t>
            </a:r>
            <a:endParaRPr lang="en-IN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BDI Standard Presentation Theme 1.thmx</Template>
  <TotalTime>5826</TotalTime>
  <Words>156</Words>
  <Application>Microsoft Office PowerPoint</Application>
  <PresentationFormat>On-screen Show (4:3)</PresentationFormat>
  <Paragraphs>47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6</vt:i4>
      </vt:variant>
    </vt:vector>
  </HeadingPairs>
  <TitlesOfParts>
    <vt:vector size="15" baseType="lpstr">
      <vt:lpstr>Arial</vt:lpstr>
      <vt:lpstr>Calibri</vt:lpstr>
      <vt:lpstr>Calibri Light</vt:lpstr>
      <vt:lpstr>Symbol</vt:lpstr>
      <vt:lpstr>Wingdings</vt:lpstr>
      <vt:lpstr>Office Theme</vt:lpstr>
      <vt:lpstr>Custom Design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BDI 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Akshay Saini</dc:creator>
  <cp:lastModifiedBy>Info.in</cp:lastModifiedBy>
  <cp:revision>582</cp:revision>
  <dcterms:created xsi:type="dcterms:W3CDTF">2016-04-12T11:42:30Z</dcterms:created>
  <dcterms:modified xsi:type="dcterms:W3CDTF">2022-11-15T10:41:21Z</dcterms:modified>
  <dc:language>en-US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Company">
    <vt:lpwstr>BDI Group</vt:lpwstr>
  </property>
  <property fmtid="{D5CDD505-2E9C-101B-9397-08002B2CF9AE}" pid="4" name="HiddenSlides">
    <vt:i4>0</vt:i4>
  </property>
  <property fmtid="{D5CDD505-2E9C-101B-9397-08002B2CF9AE}" pid="5" name="HyperlinksChanged">
    <vt:bool>false</vt:bool>
  </property>
  <property fmtid="{D5CDD505-2E9C-101B-9397-08002B2CF9AE}" pid="6" name="LinksUpToDate">
    <vt:bool>false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On-screen Show (4:3)</vt:lpwstr>
  </property>
  <property fmtid="{D5CDD505-2E9C-101B-9397-08002B2CF9AE}" pid="10" name="ScaleCrop">
    <vt:bool>false</vt:bool>
  </property>
  <property fmtid="{D5CDD505-2E9C-101B-9397-08002B2CF9AE}" pid="11" name="ShareDoc">
    <vt:bool>false</vt:bool>
  </property>
  <property fmtid="{D5CDD505-2E9C-101B-9397-08002B2CF9AE}" pid="12" name="Slides">
    <vt:i4>13</vt:i4>
  </property>
</Properties>
</file>