
<file path=[Content_Types].xml><?xml version="1.0" encoding="utf-8"?>
<Types xmlns="http://schemas.openxmlformats.org/package/2006/content-types">
  <Default ContentType="application/x-fontdata" Extension="fntdata"/>
  <Default ContentType="image/png" Extension="png"/>
  <Default ContentType="application/vnd.openxmlformats-package.relationships+xml" Extension="rels"/>
  <Default ContentType="application/xml" Extension="xml"/>
  <Override ContentType="application/vnd.openxmlformats-officedocument.presentationml.presentation.main+xml" PartName="/ppt/presentation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slide+xml" PartName="/ppt/slides/slide5.xml"/>
  <Override ContentType="application/vnd.openxmlformats-officedocument.presentationml.slide+xml" PartName="/ppt/slides/slide6.xml"/>
  <Override ContentType="application/vnd.openxmlformats-officedocument.presentationml.slide+xml" PartName="/ppt/slides/slide7.xml"/>
  <Override ContentType="application/vnd.openxmlformats-officedocument.presentationml.slide+xml" PartName="/ppt/slides/slide8.xml"/>
  <Override ContentType="application/vnd.openxmlformats-officedocument.presentationml.slide+xml" PartName="/ppt/slides/slide9.xml"/>
  <Override ContentType="application/vnd.openxmlformats-officedocument.presentationml.slide+xml" PartName="/ppt/slides/slide10.xml"/>
  <Override ContentType="application/vnd.openxmlformats-officedocument.presentationml.slide+xml" PartName="/ppt/slides/slide11.xml"/>
  <Override ContentType="application/vnd.openxmlformats-officedocument.presentationml.slide+xml" PartName="/ppt/slides/slide12.xml"/>
  <Override ContentType="application/vnd.openxmlformats-officedocument.presentationml.slide+xml" PartName="/ppt/slides/slide13.xml"/>
  <Override ContentType="application/vnd.openxmlformats-officedocument.presentationml.slide+xml" PartName="/ppt/slides/slide14.xml"/>
  <Override ContentType="application/vnd.openxmlformats-officedocument.presentationml.slide+xml" PartName="/ppt/slides/slide15.xml"/>
  <Override ContentType="application/vnd.openxmlformats-officedocument.presentationml.slide+xml" PartName="/ppt/slides/slide16.xml"/>
  <Override ContentType="application/vnd.openxmlformats-officedocument.presentationml.slide+xml" PartName="/ppt/slides/slide17.xml"/>
  <Override ContentType="application/vnd.openxmlformats-officedocument.presentationml.slide+xml" PartName="/ppt/slides/slide18.xml"/>
  <Override ContentType="application/vnd.openxmlformats-officedocument.presentationml.slide+xml" PartName="/ppt/slides/slide19.xml"/>
  <Override ContentType="application/vnd.openxmlformats-officedocument.presentationml.slide+xml" PartName="/ppt/slides/slide20.xml"/>
  <Override ContentType="application/vnd.openxmlformats-officedocument.presentationml.slide+xml" PartName="/ppt/slides/slide21.xml"/>
  <Override ContentType="application/vnd.openxmlformats-officedocument.presentationml.notesMaster+xml" PartName="/ppt/notesMasters/notesMaster1.xml"/>
  <Override ContentType="application/vnd.openxmlformats-officedocument.presentationml.presProps+xml" PartName="/ppt/presProps.xml"/>
  <Override ContentType="application/vnd.openxmlformats-officedocument.presentationml.viewProps+xml" PartName="/ppt/viewProps.xml"/>
  <Override ContentType="application/vnd.openxmlformats-officedocument.theme+xml" PartName="/ppt/theme/theme1.xml"/>
  <Override ContentType="application/vnd.openxmlformats-officedocument.presentationml.tableStyles+xml" PartName="/ppt/tableStyle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theme+xml" PartName="/ppt/theme/theme2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10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15.xml"/>
  <Override ContentType="application/vnd.openxmlformats-officedocument.presentationml.notesSlide+xml" PartName="/ppt/notesSlides/notesSlide16.xml"/>
  <Override ContentType="application/vnd.openxmlformats-officedocument.presentationml.notesSlide+xml" PartName="/ppt/notesSlides/notesSlide17.xml"/>
  <Override ContentType="application/vnd.openxmlformats-officedocument.presentationml.notesSlide+xml" PartName="/ppt/notesSlides/notesSlide18.xml"/>
  <Override ContentType="application/vnd.openxmlformats-officedocument.presentationml.notesSlide+xml" PartName="/ppt/notesSlides/notesSlide19.xml"/>
  <Override ContentType="application/vnd.openxmlformats-officedocument.presentationml.notesSlide+xml" PartName="/ppt/notesSlides/notesSlide20.xml"/>
  <Override ContentType="application/vnd.openxmlformats-officedocument.presentationml.notesSlide+xml" PartName="/ppt/notesSlides/notesSlide21.xml"/>
  <Override ContentType="application/vnd.openxmlformats-package.core-properties+xml" PartName="/docProps/core.xml"/>
  <Override ContentType="application/vnd.openxmlformats-officedocument.extended-properties+xml" PartName="/docProps/app.xml"/>
  <Override ContentType="application/vnd.openxmlformats-officedocument.custom-properties+xml" PartName="/docProps/custom.xml"/>
</Types>
</file>

<file path=_rels/.rels><?xml version="1.0" encoding="UTF-8" standalone="yes" ?><Relationships xmlns="http://schemas.openxmlformats.org/package/2006/relationships"><Relationship Id="rId3" Target="docProps/app.xml" Type="http://schemas.openxmlformats.org/officeDocument/2006/relationships/extended-properties"/><Relationship Id="rId2" Target="docProps/core.xml" Type="http://schemas.openxmlformats.org/package/2006/relationships/metadata/core-properties"/><Relationship Id="rId1" Target="ppt/presentation.xml" Type="http://schemas.openxmlformats.org/officeDocument/2006/relationships/officeDocument"/><Relationship Id="rId4" Target="docProps/custom.xml" Type="http://schemas.openxmlformats.org/officeDocument/2006/relationships/custom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59" r:id="rId1"/>
  </p:sldMasterIdLst>
  <p:notesMasterIdLst>
    <p:notesMasterId r:id="rId23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</p:sldIdLst>
  <p:sldSz cx="9144000" cy="5143500" type="screen16x9"/>
  <p:notesSz cx="6858000" cy="9144000"/>
  <p:embeddedFontLst>
    <p:embeddedFont>
      <p:font typeface="Lato" panose="020F0502020204030203" pitchFamily="34" charset="0"/>
      <p:regular r:id="rId24"/>
      <p:bold r:id="rId25"/>
      <p:italic r:id="rId26"/>
      <p:boldItalic r:id="rId27"/>
    </p:embeddedFont>
    <p:embeddedFont>
      <p:font typeface="Lato Black" panose="020F0502020204030203" pitchFamily="34" charset="0"/>
      <p:bold r:id="rId28"/>
      <p:boldItalic r:id="rId29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84" d="100"/>
          <a:sy n="84" d="100"/>
        </p:scale>
        <p:origin x="126" y="78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3.fntdata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2.fntdata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6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1.fntdata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28" Type="http://schemas.openxmlformats.org/officeDocument/2006/relationships/font" Target="fonts/font5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font" Target="fonts/font4.fntdata"/><Relationship Id="rId30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g1141e3c15a8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g1141e3c15a8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g1141e3c15a8_0_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3" name="Google Shape;63;g1141e3c15a8_0_1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Google Shape;71;g1326e25edfa_3_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2" name="Google Shape;72;g1326e25edfa_3_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Google Shape;80;g1326e25edfa_3_1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1" name="Google Shape;81;g1326e25edfa_3_1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Google Shape;89;g1326e25edfa_3_2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0" name="Google Shape;90;g1326e25edfa_3_2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g1326e25edfa_3_3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9" name="Google Shape;99;g1326e25edfa_3_3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Google Shape;107;g1326e25edfa_3_3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8" name="Google Shape;108;g1326e25edfa_3_3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Google Shape;116;g1326e25edfa_3_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7" name="Google Shape;117;g1326e25edfa_3_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" name="Google Shape;125;g1326e25edfa_3_5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6" name="Google Shape;126;g1326e25edfa_3_5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Google Shape;134;g1326e25edfa_3_6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5" name="Google Shape;135;g1326e25edfa_3_6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Google Shape;143;g1326e25edfa_3_7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4" name="Google Shape;144;g1326e25edfa_3_7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" name="Google Shape;152;g1326e25edfa_3_8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3" name="Google Shape;153;g1326e25edfa_3_8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" name="Google Shape;161;g1326e25edfa_3_9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2" name="Google Shape;162;g1326e25edfa_3_9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0" name="Google Shape;170;g1326e25edfa_3_10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1" name="Google Shape;171;g1326e25edfa_3_10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" name="Google Shape;179;g1326e25edfa_3_11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0" name="Google Shape;180;g1326e25edfa_3_11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" name="Google Shape;187;g1326e25edfa_3_12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8" name="Google Shape;188;g1326e25edfa_3_12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" name="Google Shape;196;g1326e25edfa_3_12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97" name="Google Shape;197;g1326e25edfa_3_12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" name="Google Shape;205;g1326e25edfa_3_13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06" name="Google Shape;206;g1326e25edfa_3_13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4" name="Google Shape;214;g1326e25edfa_3_14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5" name="Google Shape;215;g1326e25edfa_3_14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3" name="Google Shape;223;g1326e25edfa_3_15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24" name="Google Shape;224;g1326e25edfa_3_15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2" name="Google Shape;232;g1326e25edfa_3_16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33" name="Google Shape;233;g1326e25edfa_3_16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>
            <a:spLocks noGrp="1"/>
          </p:cNvSpPr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>
            <a:endParaRPr/>
          </a:p>
        </p:txBody>
      </p:sp>
      <p:sp>
        <p:nvSpPr>
          <p:cNvPr id="11" name="Google Shape;11;p2"/>
          <p:cNvSpPr txBox="1">
            <a:spLocks noGrp="1"/>
          </p:cNvSpPr>
          <p:nvPr>
            <p:ph type="subTitle" idx="1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  <p:sp>
        <p:nvSpPr>
          <p:cNvPr id="12" name="Google Shape;12;p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>
            <a:spLocks noGrp="1"/>
          </p:cNvSpPr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15" name="Google Shape;15;p3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4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9" name="Google Shape;19;p4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5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3" name="Google Shape;23;p5"/>
          <p:cNvSpPr txBox="1">
            <a:spLocks noGrp="1"/>
          </p:cNvSpPr>
          <p:nvPr>
            <p:ph type="body" idx="2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4" name="Google Shape;24;p5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6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>
            <a:spLocks noGrp="1"/>
          </p:cNvSpPr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30" name="Google Shape;30;p7"/>
          <p:cNvSpPr txBox="1">
            <a:spLocks noGrp="1"/>
          </p:cNvSpPr>
          <p:nvPr>
            <p:ph type="body" idx="1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31" name="Google Shape;31;p7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>
            <a:spLocks noGrp="1"/>
          </p:cNvSpPr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  <p:sp>
        <p:nvSpPr>
          <p:cNvPr id="34" name="Google Shape;34;p8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" name="Google Shape;37;p9"/>
          <p:cNvSpPr txBox="1">
            <a:spLocks noGrp="1"/>
          </p:cNvSpPr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endParaRPr/>
          </a:p>
        </p:txBody>
      </p:sp>
      <p:sp>
        <p:nvSpPr>
          <p:cNvPr id="38" name="Google Shape;38;p9"/>
          <p:cNvSpPr txBox="1">
            <a:spLocks noGrp="1"/>
          </p:cNvSpPr>
          <p:nvPr>
            <p:ph type="subTitle" idx="1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>
            <a:endParaRPr/>
          </a:p>
        </p:txBody>
      </p:sp>
      <p:sp>
        <p:nvSpPr>
          <p:cNvPr id="39" name="Google Shape;39;p9"/>
          <p:cNvSpPr txBox="1">
            <a:spLocks noGrp="1"/>
          </p:cNvSpPr>
          <p:nvPr>
            <p:ph type="body" idx="2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0" name="Google Shape;40;p9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>
            <a:spLocks noGrp="1"/>
          </p:cNvSpPr>
          <p:nvPr>
            <p:ph type="body" idx="1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228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>
            <a:endParaRPr/>
          </a:p>
        </p:txBody>
      </p:sp>
      <p:sp>
        <p:nvSpPr>
          <p:cNvPr id="43" name="Google Shape;43;p10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>
            <a:spLocks noGrp="1"/>
          </p:cNvSpPr>
          <p:nvPr>
            <p:ph type="title" hasCustomPrompt="1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>
            <a:spLocks noGrp="1"/>
          </p:cNvSpPr>
          <p:nvPr>
            <p:ph type="body" idx="1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7" name="Google Shape;47;p1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marL="914400" lvl="1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marL="1371600" lvl="2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marL="1828800" lvl="3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marL="2286000" lvl="4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marL="2743200" lvl="5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marL="3200400" lvl="6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marL="3657600" lvl="7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marL="4114800" lvl="8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13"/>
          <p:cNvSpPr txBox="1"/>
          <p:nvPr/>
        </p:nvSpPr>
        <p:spPr>
          <a:xfrm>
            <a:off x="4571999" y="3149500"/>
            <a:ext cx="36861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500">
                <a:latin typeface="Lato Black"/>
                <a:ea typeface="Lato Black"/>
                <a:cs typeface="Lato Black"/>
                <a:sym typeface="Lato Black"/>
              </a:rPr>
              <a:t>Guard Patrol Solution</a:t>
            </a:r>
            <a:endParaRPr sz="2000">
              <a:latin typeface="Lato Black"/>
              <a:ea typeface="Lato Black"/>
              <a:cs typeface="Lato Black"/>
              <a:sym typeface="Lato Black"/>
            </a:endParaRPr>
          </a:p>
        </p:txBody>
      </p:sp>
      <p:sp>
        <p:nvSpPr>
          <p:cNvPr id="55" name="Google Shape;55;p13"/>
          <p:cNvSpPr/>
          <p:nvPr/>
        </p:nvSpPr>
        <p:spPr>
          <a:xfrm>
            <a:off x="4830541" y="3643750"/>
            <a:ext cx="3152400" cy="564900"/>
          </a:xfrm>
          <a:prstGeom prst="rect">
            <a:avLst/>
          </a:prstGeom>
          <a:solidFill>
            <a:srgbClr val="000000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6" name="Google Shape;56;p13"/>
          <p:cNvSpPr txBox="1"/>
          <p:nvPr/>
        </p:nvSpPr>
        <p:spPr>
          <a:xfrm>
            <a:off x="5078491" y="3679889"/>
            <a:ext cx="26565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000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rPr>
              <a:t>VersionX OEM</a:t>
            </a:r>
            <a:endParaRPr sz="2000">
              <a:solidFill>
                <a:schemeClr val="lt1"/>
              </a:solidFill>
              <a:latin typeface="Lato"/>
              <a:ea typeface="Lato"/>
              <a:cs typeface="Lato"/>
              <a:sym typeface="Lato"/>
            </a:endParaRPr>
          </a:p>
        </p:txBody>
      </p:sp>
      <p:sp>
        <p:nvSpPr>
          <p:cNvPr id="58" name="Google Shape;58;p13"/>
          <p:cNvSpPr txBox="1"/>
          <p:nvPr/>
        </p:nvSpPr>
        <p:spPr>
          <a:xfrm>
            <a:off x="80375" y="4720150"/>
            <a:ext cx="17220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000" i="1">
                <a:solidFill>
                  <a:srgbClr val="999999"/>
                </a:solidFill>
                <a:highlight>
                  <a:srgbClr val="FFFFFF"/>
                </a:highlight>
                <a:latin typeface="Lato"/>
                <a:ea typeface="Lato"/>
                <a:cs typeface="Lato"/>
                <a:sym typeface="Lato"/>
              </a:rPr>
              <a:t>VersionX 4.5.2</a:t>
            </a:r>
            <a:endParaRPr sz="1000" i="1">
              <a:solidFill>
                <a:srgbClr val="999999"/>
              </a:solidFill>
              <a:highlight>
                <a:srgbClr val="FFFFFF"/>
              </a:highlight>
              <a:latin typeface="Lato"/>
              <a:ea typeface="Lato"/>
              <a:cs typeface="Lato"/>
              <a:sym typeface="Lato"/>
            </a:endParaRPr>
          </a:p>
        </p:txBody>
      </p:sp>
      <p:pic>
        <p:nvPicPr>
          <p:cNvPr id="59" name="Google Shape;59;p1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433475" y="1186375"/>
            <a:ext cx="1963151" cy="1963124"/>
          </a:xfrm>
          <a:prstGeom prst="rect">
            <a:avLst/>
          </a:prstGeom>
          <a:noFill/>
          <a:ln>
            <a:noFill/>
          </a:ln>
        </p:spPr>
      </p:pic>
      <p:pic>
        <p:nvPicPr>
          <p:cNvPr id="60" name="Google Shape;60;p1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55550" y="1344133"/>
            <a:ext cx="5089100" cy="314771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Google Shape;65;p14"/>
          <p:cNvSpPr txBox="1"/>
          <p:nvPr/>
        </p:nvSpPr>
        <p:spPr>
          <a:xfrm>
            <a:off x="973350" y="2336663"/>
            <a:ext cx="41217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b="1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rPr>
              <a:t>1 - Code Password</a:t>
            </a:r>
            <a:endParaRPr b="1">
              <a:solidFill>
                <a:schemeClr val="dk1"/>
              </a:solidFill>
              <a:latin typeface="Lato"/>
              <a:ea typeface="Lato"/>
              <a:cs typeface="Lato"/>
              <a:sym typeface="Lato"/>
            </a:endParaRPr>
          </a:p>
        </p:txBody>
      </p:sp>
      <p:sp>
        <p:nvSpPr>
          <p:cNvPr id="67" name="Google Shape;67;p14"/>
          <p:cNvSpPr txBox="1"/>
          <p:nvPr/>
        </p:nvSpPr>
        <p:spPr>
          <a:xfrm>
            <a:off x="973350" y="2736863"/>
            <a:ext cx="3360000" cy="831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25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rPr>
              <a:t>Enter the Code and Password provided to access the application </a:t>
            </a:r>
            <a:endParaRPr>
              <a:solidFill>
                <a:schemeClr val="dk1"/>
              </a:solidFill>
              <a:latin typeface="Lato"/>
              <a:ea typeface="Lato"/>
              <a:cs typeface="Lato"/>
              <a:sym typeface="Lato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>
              <a:solidFill>
                <a:schemeClr val="dk1"/>
              </a:solidFill>
              <a:latin typeface="Lato"/>
              <a:ea typeface="Lato"/>
              <a:cs typeface="Lato"/>
              <a:sym typeface="Lato"/>
            </a:endParaRPr>
          </a:p>
        </p:txBody>
      </p:sp>
      <p:sp>
        <p:nvSpPr>
          <p:cNvPr id="68" name="Google Shape;68;p14"/>
          <p:cNvSpPr txBox="1"/>
          <p:nvPr/>
        </p:nvSpPr>
        <p:spPr>
          <a:xfrm>
            <a:off x="378875" y="68875"/>
            <a:ext cx="62343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 b="1">
                <a:solidFill>
                  <a:srgbClr val="FFFFFF"/>
                </a:solidFill>
                <a:latin typeface="Lato"/>
                <a:ea typeface="Lato"/>
                <a:cs typeface="Lato"/>
                <a:sym typeface="Lato"/>
              </a:rPr>
              <a:t>Guard Patrol Solution - Application</a:t>
            </a:r>
            <a:endParaRPr sz="1800" b="1">
              <a:solidFill>
                <a:srgbClr val="FFFFFF"/>
              </a:solidFill>
              <a:latin typeface="Lato"/>
              <a:ea typeface="Lato"/>
              <a:cs typeface="Lato"/>
              <a:sym typeface="Lato"/>
            </a:endParaRPr>
          </a:p>
        </p:txBody>
      </p:sp>
      <p:pic>
        <p:nvPicPr>
          <p:cNvPr id="69" name="Google Shape;69;p1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007725" y="1036474"/>
            <a:ext cx="2206870" cy="383186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p15"/>
          <p:cNvSpPr txBox="1"/>
          <p:nvPr/>
        </p:nvSpPr>
        <p:spPr>
          <a:xfrm>
            <a:off x="973350" y="2336663"/>
            <a:ext cx="41217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b="1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rPr>
              <a:t>2 -  Select Location</a:t>
            </a:r>
            <a:endParaRPr b="1">
              <a:solidFill>
                <a:schemeClr val="dk1"/>
              </a:solidFill>
              <a:latin typeface="Lato"/>
              <a:ea typeface="Lato"/>
              <a:cs typeface="Lato"/>
              <a:sym typeface="Lato"/>
            </a:endParaRPr>
          </a:p>
        </p:txBody>
      </p:sp>
      <p:sp>
        <p:nvSpPr>
          <p:cNvPr id="76" name="Google Shape;76;p15"/>
          <p:cNvSpPr txBox="1"/>
          <p:nvPr/>
        </p:nvSpPr>
        <p:spPr>
          <a:xfrm>
            <a:off x="973350" y="2736863"/>
            <a:ext cx="3360000" cy="6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25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rPr>
              <a:t>Select the location in case of a multi location scenario</a:t>
            </a:r>
            <a:endParaRPr>
              <a:solidFill>
                <a:schemeClr val="dk1"/>
              </a:solidFill>
              <a:latin typeface="Lato"/>
              <a:ea typeface="Lato"/>
              <a:cs typeface="Lato"/>
              <a:sym typeface="Lato"/>
            </a:endParaRPr>
          </a:p>
        </p:txBody>
      </p:sp>
      <p:sp>
        <p:nvSpPr>
          <p:cNvPr id="77" name="Google Shape;77;p15"/>
          <p:cNvSpPr txBox="1"/>
          <p:nvPr/>
        </p:nvSpPr>
        <p:spPr>
          <a:xfrm>
            <a:off x="378875" y="68875"/>
            <a:ext cx="62343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 b="1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rPr>
              <a:t>Guard Patrol Solution - </a:t>
            </a:r>
            <a:r>
              <a:rPr lang="en" sz="1800" b="1">
                <a:solidFill>
                  <a:srgbClr val="FFFFFF"/>
                </a:solidFill>
                <a:latin typeface="Lato"/>
                <a:ea typeface="Lato"/>
                <a:cs typeface="Lato"/>
                <a:sym typeface="Lato"/>
              </a:rPr>
              <a:t>Application</a:t>
            </a:r>
            <a:endParaRPr sz="1800" b="1">
              <a:solidFill>
                <a:srgbClr val="FFFFFF"/>
              </a:solidFill>
              <a:latin typeface="Lato"/>
              <a:ea typeface="Lato"/>
              <a:cs typeface="Lato"/>
              <a:sym typeface="Lato"/>
            </a:endParaRPr>
          </a:p>
        </p:txBody>
      </p:sp>
      <p:pic>
        <p:nvPicPr>
          <p:cNvPr id="78" name="Google Shape;78;p1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790350" y="837575"/>
            <a:ext cx="2401825" cy="417037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Google Shape;83;p16"/>
          <p:cNvSpPr txBox="1"/>
          <p:nvPr/>
        </p:nvSpPr>
        <p:spPr>
          <a:xfrm>
            <a:off x="973350" y="2336663"/>
            <a:ext cx="41217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b="1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rPr>
              <a:t>3 -  Staff Login</a:t>
            </a:r>
            <a:endParaRPr b="1">
              <a:solidFill>
                <a:schemeClr val="dk1"/>
              </a:solidFill>
              <a:latin typeface="Lato"/>
              <a:ea typeface="Lato"/>
              <a:cs typeface="Lato"/>
              <a:sym typeface="Lato"/>
            </a:endParaRPr>
          </a:p>
        </p:txBody>
      </p:sp>
      <p:sp>
        <p:nvSpPr>
          <p:cNvPr id="85" name="Google Shape;85;p16"/>
          <p:cNvSpPr txBox="1"/>
          <p:nvPr/>
        </p:nvSpPr>
        <p:spPr>
          <a:xfrm>
            <a:off x="973350" y="2736863"/>
            <a:ext cx="3360000" cy="6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25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rPr>
              <a:t>The staff login will be the personal login for the guards</a:t>
            </a:r>
            <a:endParaRPr>
              <a:solidFill>
                <a:schemeClr val="dk1"/>
              </a:solidFill>
              <a:latin typeface="Lato"/>
              <a:ea typeface="Lato"/>
              <a:cs typeface="Lato"/>
              <a:sym typeface="Lato"/>
            </a:endParaRPr>
          </a:p>
        </p:txBody>
      </p:sp>
      <p:sp>
        <p:nvSpPr>
          <p:cNvPr id="86" name="Google Shape;86;p16"/>
          <p:cNvSpPr txBox="1"/>
          <p:nvPr/>
        </p:nvSpPr>
        <p:spPr>
          <a:xfrm>
            <a:off x="378875" y="68875"/>
            <a:ext cx="62343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 b="1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rPr>
              <a:t>Guard Patrol Solution - </a:t>
            </a:r>
            <a:r>
              <a:rPr lang="en" sz="1800" b="1">
                <a:solidFill>
                  <a:srgbClr val="FFFFFF"/>
                </a:solidFill>
                <a:latin typeface="Lato"/>
                <a:ea typeface="Lato"/>
                <a:cs typeface="Lato"/>
                <a:sym typeface="Lato"/>
              </a:rPr>
              <a:t>Application</a:t>
            </a:r>
            <a:endParaRPr sz="1800" b="1">
              <a:solidFill>
                <a:srgbClr val="FFFFFF"/>
              </a:solidFill>
              <a:latin typeface="Lato"/>
              <a:ea typeface="Lato"/>
              <a:cs typeface="Lato"/>
              <a:sym typeface="Lato"/>
            </a:endParaRPr>
          </a:p>
        </p:txBody>
      </p:sp>
      <p:pic>
        <p:nvPicPr>
          <p:cNvPr id="87" name="Google Shape;87;p1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637825" y="921674"/>
            <a:ext cx="2445374" cy="42460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Google Shape;92;p17"/>
          <p:cNvSpPr txBox="1"/>
          <p:nvPr/>
        </p:nvSpPr>
        <p:spPr>
          <a:xfrm>
            <a:off x="973350" y="2336663"/>
            <a:ext cx="41217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b="1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rPr>
              <a:t>4 -  Select Duty</a:t>
            </a:r>
            <a:endParaRPr b="1">
              <a:solidFill>
                <a:schemeClr val="dk1"/>
              </a:solidFill>
              <a:latin typeface="Lato"/>
              <a:ea typeface="Lato"/>
              <a:cs typeface="Lato"/>
              <a:sym typeface="Lato"/>
            </a:endParaRPr>
          </a:p>
        </p:txBody>
      </p:sp>
      <p:sp>
        <p:nvSpPr>
          <p:cNvPr id="94" name="Google Shape;94;p17"/>
          <p:cNvSpPr txBox="1"/>
          <p:nvPr/>
        </p:nvSpPr>
        <p:spPr>
          <a:xfrm>
            <a:off x="973350" y="2736863"/>
            <a:ext cx="3360000" cy="6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25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rPr>
              <a:t>The guard can select whichever duty that has been assigned to them</a:t>
            </a:r>
            <a:endParaRPr>
              <a:solidFill>
                <a:schemeClr val="dk1"/>
              </a:solidFill>
              <a:latin typeface="Lato"/>
              <a:ea typeface="Lato"/>
              <a:cs typeface="Lato"/>
              <a:sym typeface="Lato"/>
            </a:endParaRPr>
          </a:p>
        </p:txBody>
      </p:sp>
      <p:sp>
        <p:nvSpPr>
          <p:cNvPr id="95" name="Google Shape;95;p17"/>
          <p:cNvSpPr txBox="1"/>
          <p:nvPr/>
        </p:nvSpPr>
        <p:spPr>
          <a:xfrm>
            <a:off x="378875" y="68875"/>
            <a:ext cx="62343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 b="1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rPr>
              <a:t>Guard Patrol Solution - </a:t>
            </a:r>
            <a:r>
              <a:rPr lang="en" sz="1800" b="1">
                <a:solidFill>
                  <a:srgbClr val="FFFFFF"/>
                </a:solidFill>
                <a:latin typeface="Lato"/>
                <a:ea typeface="Lato"/>
                <a:cs typeface="Lato"/>
                <a:sym typeface="Lato"/>
              </a:rPr>
              <a:t>Application</a:t>
            </a:r>
            <a:endParaRPr sz="1800" b="1">
              <a:solidFill>
                <a:srgbClr val="FFFFFF"/>
              </a:solidFill>
              <a:latin typeface="Lato"/>
              <a:ea typeface="Lato"/>
              <a:cs typeface="Lato"/>
              <a:sym typeface="Lato"/>
            </a:endParaRPr>
          </a:p>
        </p:txBody>
      </p:sp>
      <p:pic>
        <p:nvPicPr>
          <p:cNvPr id="96" name="Google Shape;96;p1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901550" y="948050"/>
            <a:ext cx="2415025" cy="419325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Google Shape;101;p18"/>
          <p:cNvSpPr txBox="1"/>
          <p:nvPr/>
        </p:nvSpPr>
        <p:spPr>
          <a:xfrm>
            <a:off x="973350" y="2336663"/>
            <a:ext cx="41217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b="1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rPr>
              <a:t>5 -  Round Screen</a:t>
            </a:r>
            <a:endParaRPr b="1">
              <a:solidFill>
                <a:schemeClr val="dk1"/>
              </a:solidFill>
              <a:latin typeface="Lato"/>
              <a:ea typeface="Lato"/>
              <a:cs typeface="Lato"/>
              <a:sym typeface="Lato"/>
            </a:endParaRPr>
          </a:p>
        </p:txBody>
      </p:sp>
      <p:sp>
        <p:nvSpPr>
          <p:cNvPr id="103" name="Google Shape;103;p18"/>
          <p:cNvSpPr txBox="1"/>
          <p:nvPr/>
        </p:nvSpPr>
        <p:spPr>
          <a:xfrm>
            <a:off x="973350" y="2736863"/>
            <a:ext cx="3360000" cy="831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25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rPr>
              <a:t>The guard can now see the rounds he has to do and which checkpoints he needs to scan</a:t>
            </a:r>
            <a:endParaRPr>
              <a:solidFill>
                <a:schemeClr val="dk1"/>
              </a:solidFill>
              <a:latin typeface="Lato"/>
              <a:ea typeface="Lato"/>
              <a:cs typeface="Lato"/>
              <a:sym typeface="Lato"/>
            </a:endParaRPr>
          </a:p>
        </p:txBody>
      </p:sp>
      <p:sp>
        <p:nvSpPr>
          <p:cNvPr id="104" name="Google Shape;104;p18"/>
          <p:cNvSpPr txBox="1"/>
          <p:nvPr/>
        </p:nvSpPr>
        <p:spPr>
          <a:xfrm>
            <a:off x="378875" y="68875"/>
            <a:ext cx="62343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 b="1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rPr>
              <a:t>Guard Patrol Solution - </a:t>
            </a:r>
            <a:r>
              <a:rPr lang="en" sz="1800" b="1">
                <a:solidFill>
                  <a:srgbClr val="FFFFFF"/>
                </a:solidFill>
                <a:latin typeface="Lato"/>
                <a:ea typeface="Lato"/>
                <a:cs typeface="Lato"/>
                <a:sym typeface="Lato"/>
              </a:rPr>
              <a:t>Application</a:t>
            </a:r>
            <a:endParaRPr sz="1800" b="1">
              <a:solidFill>
                <a:srgbClr val="FFFFFF"/>
              </a:solidFill>
              <a:latin typeface="Lato"/>
              <a:ea typeface="Lato"/>
              <a:cs typeface="Lato"/>
              <a:sym typeface="Lato"/>
            </a:endParaRPr>
          </a:p>
        </p:txBody>
      </p:sp>
      <p:pic>
        <p:nvPicPr>
          <p:cNvPr id="105" name="Google Shape;105;p1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517950" y="934901"/>
            <a:ext cx="2554375" cy="443524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Google Shape;110;p19"/>
          <p:cNvSpPr txBox="1"/>
          <p:nvPr/>
        </p:nvSpPr>
        <p:spPr>
          <a:xfrm>
            <a:off x="820800" y="1835388"/>
            <a:ext cx="41217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b="1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rPr>
              <a:t>6 -  Options Screen</a:t>
            </a:r>
            <a:endParaRPr b="1">
              <a:solidFill>
                <a:schemeClr val="dk1"/>
              </a:solidFill>
              <a:latin typeface="Lato"/>
              <a:ea typeface="Lato"/>
              <a:cs typeface="Lato"/>
              <a:sym typeface="Lato"/>
            </a:endParaRPr>
          </a:p>
        </p:txBody>
      </p:sp>
      <p:sp>
        <p:nvSpPr>
          <p:cNvPr id="112" name="Google Shape;112;p19"/>
          <p:cNvSpPr txBox="1"/>
          <p:nvPr/>
        </p:nvSpPr>
        <p:spPr>
          <a:xfrm>
            <a:off x="820800" y="2235588"/>
            <a:ext cx="3360000" cy="1821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25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rPr>
              <a:t>The guard has option to check out round  and duty information. </a:t>
            </a:r>
            <a:endParaRPr>
              <a:solidFill>
                <a:schemeClr val="dk1"/>
              </a:solidFill>
              <a:latin typeface="Lato"/>
              <a:ea typeface="Lato"/>
              <a:cs typeface="Lato"/>
              <a:sym typeface="Lato"/>
            </a:endParaRPr>
          </a:p>
          <a:p>
            <a:pPr marL="0" lvl="0" indent="0" algn="l" rtl="0">
              <a:spcBef>
                <a:spcPts val="25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>
              <a:solidFill>
                <a:schemeClr val="dk1"/>
              </a:solidFill>
              <a:latin typeface="Lato"/>
              <a:ea typeface="Lato"/>
              <a:cs typeface="Lato"/>
              <a:sym typeface="Lato"/>
            </a:endParaRPr>
          </a:p>
          <a:p>
            <a:pPr marL="0" lvl="0" indent="0" algn="l" rtl="0">
              <a:spcBef>
                <a:spcPts val="25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rPr>
              <a:t>He can also do a manual entry incase he is unable to scan the QR code.</a:t>
            </a:r>
            <a:endParaRPr>
              <a:solidFill>
                <a:schemeClr val="dk1"/>
              </a:solidFill>
              <a:latin typeface="Lato"/>
              <a:ea typeface="Lato"/>
              <a:cs typeface="Lato"/>
              <a:sym typeface="Lato"/>
            </a:endParaRPr>
          </a:p>
          <a:p>
            <a:pPr marL="0" lvl="0" indent="0" algn="l" rtl="0">
              <a:spcBef>
                <a:spcPts val="25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>
              <a:solidFill>
                <a:schemeClr val="dk1"/>
              </a:solidFill>
              <a:latin typeface="Lato"/>
              <a:ea typeface="Lato"/>
              <a:cs typeface="Lato"/>
              <a:sym typeface="Lato"/>
            </a:endParaRPr>
          </a:p>
          <a:p>
            <a:pPr marL="0" lvl="0" indent="0" algn="l" rtl="0">
              <a:spcBef>
                <a:spcPts val="25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rPr>
              <a:t>Also, the guard has an option to log out</a:t>
            </a:r>
            <a:endParaRPr>
              <a:solidFill>
                <a:schemeClr val="dk1"/>
              </a:solidFill>
              <a:latin typeface="Lato"/>
              <a:ea typeface="Lato"/>
              <a:cs typeface="Lato"/>
              <a:sym typeface="Lato"/>
            </a:endParaRPr>
          </a:p>
        </p:txBody>
      </p:sp>
      <p:sp>
        <p:nvSpPr>
          <p:cNvPr id="113" name="Google Shape;113;p19"/>
          <p:cNvSpPr txBox="1"/>
          <p:nvPr/>
        </p:nvSpPr>
        <p:spPr>
          <a:xfrm>
            <a:off x="378875" y="68875"/>
            <a:ext cx="62343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 b="1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rPr>
              <a:t>Guard Patrol Solution - </a:t>
            </a:r>
            <a:r>
              <a:rPr lang="en" sz="1800" b="1">
                <a:solidFill>
                  <a:srgbClr val="FFFFFF"/>
                </a:solidFill>
                <a:latin typeface="Lato"/>
                <a:ea typeface="Lato"/>
                <a:cs typeface="Lato"/>
                <a:sym typeface="Lato"/>
              </a:rPr>
              <a:t>Application</a:t>
            </a:r>
            <a:endParaRPr sz="1800" b="1">
              <a:solidFill>
                <a:srgbClr val="FFFFFF"/>
              </a:solidFill>
              <a:latin typeface="Lato"/>
              <a:ea typeface="Lato"/>
              <a:cs typeface="Lato"/>
              <a:sym typeface="Lato"/>
            </a:endParaRPr>
          </a:p>
        </p:txBody>
      </p:sp>
      <p:pic>
        <p:nvPicPr>
          <p:cNvPr id="114" name="Google Shape;114;p1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714075" y="930325"/>
            <a:ext cx="2445426" cy="424607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Google Shape;119;p20"/>
          <p:cNvSpPr txBox="1"/>
          <p:nvPr/>
        </p:nvSpPr>
        <p:spPr>
          <a:xfrm>
            <a:off x="820800" y="1835388"/>
            <a:ext cx="41217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b="1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rPr>
              <a:t>7 -  Duty Info</a:t>
            </a:r>
            <a:endParaRPr b="1">
              <a:solidFill>
                <a:schemeClr val="dk1"/>
              </a:solidFill>
              <a:latin typeface="Lato"/>
              <a:ea typeface="Lato"/>
              <a:cs typeface="Lato"/>
              <a:sym typeface="Lato"/>
            </a:endParaRPr>
          </a:p>
        </p:txBody>
      </p:sp>
      <p:sp>
        <p:nvSpPr>
          <p:cNvPr id="121" name="Google Shape;121;p20"/>
          <p:cNvSpPr txBox="1"/>
          <p:nvPr/>
        </p:nvSpPr>
        <p:spPr>
          <a:xfrm>
            <a:off x="820800" y="2235588"/>
            <a:ext cx="3360000" cy="6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25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rPr>
              <a:t>The guard can see the duty information from the options on the screen</a:t>
            </a:r>
            <a:endParaRPr>
              <a:solidFill>
                <a:schemeClr val="dk1"/>
              </a:solidFill>
              <a:latin typeface="Lato"/>
              <a:ea typeface="Lato"/>
              <a:cs typeface="Lato"/>
              <a:sym typeface="Lato"/>
            </a:endParaRPr>
          </a:p>
        </p:txBody>
      </p:sp>
      <p:sp>
        <p:nvSpPr>
          <p:cNvPr id="122" name="Google Shape;122;p20"/>
          <p:cNvSpPr txBox="1"/>
          <p:nvPr/>
        </p:nvSpPr>
        <p:spPr>
          <a:xfrm>
            <a:off x="378875" y="68875"/>
            <a:ext cx="62343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 b="1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rPr>
              <a:t>Guard Patrol Solution - </a:t>
            </a:r>
            <a:r>
              <a:rPr lang="en" sz="1800" b="1">
                <a:solidFill>
                  <a:srgbClr val="FFFFFF"/>
                </a:solidFill>
                <a:latin typeface="Lato"/>
                <a:ea typeface="Lato"/>
                <a:cs typeface="Lato"/>
                <a:sym typeface="Lato"/>
              </a:rPr>
              <a:t>Application</a:t>
            </a:r>
            <a:endParaRPr sz="1800" b="1">
              <a:solidFill>
                <a:srgbClr val="FFFFFF"/>
              </a:solidFill>
              <a:latin typeface="Lato"/>
              <a:ea typeface="Lato"/>
              <a:cs typeface="Lato"/>
              <a:sym typeface="Lato"/>
            </a:endParaRPr>
          </a:p>
        </p:txBody>
      </p:sp>
      <p:pic>
        <p:nvPicPr>
          <p:cNvPr id="123" name="Google Shape;123;p2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496150" y="851775"/>
            <a:ext cx="2510775" cy="43595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" name="Google Shape;128;p21"/>
          <p:cNvSpPr txBox="1"/>
          <p:nvPr/>
        </p:nvSpPr>
        <p:spPr>
          <a:xfrm>
            <a:off x="809900" y="1564425"/>
            <a:ext cx="41217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b="1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rPr>
              <a:t>8 -  Incident Report</a:t>
            </a:r>
            <a:endParaRPr b="1">
              <a:solidFill>
                <a:schemeClr val="dk1"/>
              </a:solidFill>
              <a:latin typeface="Lato"/>
              <a:ea typeface="Lato"/>
              <a:cs typeface="Lato"/>
              <a:sym typeface="Lato"/>
            </a:endParaRPr>
          </a:p>
        </p:txBody>
      </p:sp>
      <p:sp>
        <p:nvSpPr>
          <p:cNvPr id="130" name="Google Shape;130;p21"/>
          <p:cNvSpPr txBox="1"/>
          <p:nvPr/>
        </p:nvSpPr>
        <p:spPr>
          <a:xfrm>
            <a:off x="809900" y="1964639"/>
            <a:ext cx="3360000" cy="2240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197855" lvl="0" indent="0" algn="l" rtl="0">
              <a:lnSpc>
                <a:spcPct val="114537"/>
              </a:lnSpc>
              <a:spcBef>
                <a:spcPts val="625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rPr>
              <a:t>In Case there is any incident to be reported the Guard can click on the Exclamation mark in the blue circle on the bottom right hand corner.</a:t>
            </a:r>
            <a:endParaRPr>
              <a:solidFill>
                <a:schemeClr val="dk1"/>
              </a:solidFill>
              <a:latin typeface="Lato"/>
              <a:ea typeface="Lato"/>
              <a:cs typeface="Lato"/>
              <a:sym typeface="Lato"/>
            </a:endParaRPr>
          </a:p>
          <a:p>
            <a:pPr marL="0" marR="197855" lvl="0" indent="0" algn="l" rtl="0">
              <a:lnSpc>
                <a:spcPct val="114537"/>
              </a:lnSpc>
              <a:spcBef>
                <a:spcPts val="625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rPr>
              <a:t>He can then write comments, Take pictures and even attach a voice note narrating the incident or information </a:t>
            </a:r>
            <a:endParaRPr>
              <a:solidFill>
                <a:schemeClr val="dk1"/>
              </a:solidFill>
              <a:latin typeface="Lato"/>
              <a:ea typeface="Lato"/>
              <a:cs typeface="Lato"/>
              <a:sym typeface="Lato"/>
            </a:endParaRPr>
          </a:p>
          <a:p>
            <a:pPr marL="0" lvl="0" indent="0" algn="l" rtl="0">
              <a:spcBef>
                <a:spcPts val="25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>
              <a:solidFill>
                <a:schemeClr val="dk1"/>
              </a:solidFill>
              <a:latin typeface="Lato"/>
              <a:ea typeface="Lato"/>
              <a:cs typeface="Lato"/>
              <a:sym typeface="Lato"/>
            </a:endParaRPr>
          </a:p>
        </p:txBody>
      </p:sp>
      <p:sp>
        <p:nvSpPr>
          <p:cNvPr id="131" name="Google Shape;131;p21"/>
          <p:cNvSpPr txBox="1"/>
          <p:nvPr/>
        </p:nvSpPr>
        <p:spPr>
          <a:xfrm>
            <a:off x="378875" y="68875"/>
            <a:ext cx="62343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 b="1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rPr>
              <a:t>Guard Patrol Solution - </a:t>
            </a:r>
            <a:r>
              <a:rPr lang="en" sz="1800" b="1">
                <a:solidFill>
                  <a:srgbClr val="FFFFFF"/>
                </a:solidFill>
                <a:latin typeface="Lato"/>
                <a:ea typeface="Lato"/>
                <a:cs typeface="Lato"/>
                <a:sym typeface="Lato"/>
              </a:rPr>
              <a:t>Application</a:t>
            </a:r>
            <a:endParaRPr sz="1800" b="1">
              <a:solidFill>
                <a:srgbClr val="FFFFFF"/>
              </a:solidFill>
              <a:latin typeface="Lato"/>
              <a:ea typeface="Lato"/>
              <a:cs typeface="Lato"/>
              <a:sym typeface="Lato"/>
            </a:endParaRPr>
          </a:p>
        </p:txBody>
      </p:sp>
      <p:pic>
        <p:nvPicPr>
          <p:cNvPr id="132" name="Google Shape;132;p2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572000" y="821825"/>
            <a:ext cx="2488975" cy="432167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" name="Google Shape;137;p22"/>
          <p:cNvSpPr txBox="1"/>
          <p:nvPr/>
        </p:nvSpPr>
        <p:spPr>
          <a:xfrm>
            <a:off x="226300" y="1395813"/>
            <a:ext cx="41217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b="1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rPr>
              <a:t>1 -  Admin Creating Checkpoints</a:t>
            </a:r>
            <a:endParaRPr b="1">
              <a:solidFill>
                <a:schemeClr val="dk1"/>
              </a:solidFill>
              <a:latin typeface="Lato"/>
              <a:ea typeface="Lato"/>
              <a:cs typeface="Lato"/>
              <a:sym typeface="Lato"/>
            </a:endParaRPr>
          </a:p>
        </p:txBody>
      </p:sp>
      <p:sp>
        <p:nvSpPr>
          <p:cNvPr id="139" name="Google Shape;139;p22"/>
          <p:cNvSpPr txBox="1"/>
          <p:nvPr/>
        </p:nvSpPr>
        <p:spPr>
          <a:xfrm>
            <a:off x="226300" y="1796038"/>
            <a:ext cx="2748600" cy="114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rPr>
              <a:t>Checkpoints are areas at the location which need to be scanned to monitor the guards activities.</a:t>
            </a:r>
            <a:endParaRPr>
              <a:solidFill>
                <a:schemeClr val="dk1"/>
              </a:solidFill>
              <a:latin typeface="Lato"/>
              <a:ea typeface="Lato"/>
              <a:cs typeface="Lato"/>
              <a:sym typeface="Lato"/>
            </a:endParaRPr>
          </a:p>
        </p:txBody>
      </p:sp>
      <p:pic>
        <p:nvPicPr>
          <p:cNvPr id="141" name="Google Shape;141;p2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096450" y="1245425"/>
            <a:ext cx="5984100" cy="348399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" name="Google Shape;146;p23"/>
          <p:cNvSpPr txBox="1"/>
          <p:nvPr/>
        </p:nvSpPr>
        <p:spPr>
          <a:xfrm>
            <a:off x="226300" y="1395813"/>
            <a:ext cx="41217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b="1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rPr>
              <a:t>1 -  Admin Creating Checkpoints</a:t>
            </a:r>
            <a:endParaRPr b="1">
              <a:solidFill>
                <a:schemeClr val="dk1"/>
              </a:solidFill>
              <a:latin typeface="Lato"/>
              <a:ea typeface="Lato"/>
              <a:cs typeface="Lato"/>
              <a:sym typeface="Lato"/>
            </a:endParaRPr>
          </a:p>
        </p:txBody>
      </p:sp>
      <p:sp>
        <p:nvSpPr>
          <p:cNvPr id="148" name="Google Shape;148;p23"/>
          <p:cNvSpPr txBox="1"/>
          <p:nvPr/>
        </p:nvSpPr>
        <p:spPr>
          <a:xfrm>
            <a:off x="226300" y="1796038"/>
            <a:ext cx="2748600" cy="1391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rPr>
              <a:t>The Admin/Security Head will create Checkpoints according to the location and Print the QR Codes generated for those checkpoints</a:t>
            </a:r>
            <a:endParaRPr>
              <a:solidFill>
                <a:schemeClr val="dk1"/>
              </a:solidFill>
              <a:latin typeface="Lato"/>
              <a:ea typeface="Lato"/>
              <a:cs typeface="Lato"/>
              <a:sym typeface="Lato"/>
            </a:endParaRPr>
          </a:p>
        </p:txBody>
      </p:sp>
      <p:sp>
        <p:nvSpPr>
          <p:cNvPr id="149" name="Google Shape;149;p23"/>
          <p:cNvSpPr txBox="1"/>
          <p:nvPr/>
        </p:nvSpPr>
        <p:spPr>
          <a:xfrm>
            <a:off x="378875" y="68875"/>
            <a:ext cx="62343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 b="1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rPr>
              <a:t>Guard Patrol Solution - </a:t>
            </a:r>
            <a:r>
              <a:rPr lang="en" sz="1800" b="1">
                <a:solidFill>
                  <a:srgbClr val="FFFFFF"/>
                </a:solidFill>
                <a:latin typeface="Lato"/>
                <a:ea typeface="Lato"/>
                <a:cs typeface="Lato"/>
                <a:sym typeface="Lato"/>
              </a:rPr>
              <a:t>Dashboard</a:t>
            </a:r>
            <a:endParaRPr sz="1800" b="1">
              <a:solidFill>
                <a:srgbClr val="FFFFFF"/>
              </a:solidFill>
              <a:latin typeface="Lato"/>
              <a:ea typeface="Lato"/>
              <a:cs typeface="Lato"/>
              <a:sym typeface="Lato"/>
            </a:endParaRPr>
          </a:p>
        </p:txBody>
      </p:sp>
      <p:pic>
        <p:nvPicPr>
          <p:cNvPr id="150" name="Google Shape;150;p2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133400" y="1279425"/>
            <a:ext cx="5802352" cy="33781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" name="Google Shape;155;p24"/>
          <p:cNvSpPr txBox="1"/>
          <p:nvPr/>
        </p:nvSpPr>
        <p:spPr>
          <a:xfrm>
            <a:off x="204500" y="2158613"/>
            <a:ext cx="41217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b="1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rPr>
              <a:t>2 -  Creation Of Rounds</a:t>
            </a:r>
            <a:endParaRPr b="1">
              <a:solidFill>
                <a:schemeClr val="dk1"/>
              </a:solidFill>
              <a:latin typeface="Lato"/>
              <a:ea typeface="Lato"/>
              <a:cs typeface="Lato"/>
              <a:sym typeface="Lato"/>
            </a:endParaRPr>
          </a:p>
        </p:txBody>
      </p:sp>
      <p:sp>
        <p:nvSpPr>
          <p:cNvPr id="157" name="Google Shape;157;p24"/>
          <p:cNvSpPr txBox="1"/>
          <p:nvPr/>
        </p:nvSpPr>
        <p:spPr>
          <a:xfrm>
            <a:off x="204500" y="2558838"/>
            <a:ext cx="2748600" cy="648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rPr>
              <a:t>Rounds are a compilation of multiple checkpoints.</a:t>
            </a:r>
            <a:endParaRPr>
              <a:solidFill>
                <a:schemeClr val="dk1"/>
              </a:solidFill>
              <a:latin typeface="Lato"/>
              <a:ea typeface="Lato"/>
              <a:cs typeface="Lato"/>
              <a:sym typeface="Lato"/>
            </a:endParaRPr>
          </a:p>
        </p:txBody>
      </p:sp>
      <p:pic>
        <p:nvPicPr>
          <p:cNvPr id="159" name="Google Shape;159;p2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974900" y="1142626"/>
            <a:ext cx="5911301" cy="34416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4" name="Google Shape;164;p25"/>
          <p:cNvSpPr txBox="1"/>
          <p:nvPr/>
        </p:nvSpPr>
        <p:spPr>
          <a:xfrm>
            <a:off x="259000" y="1853488"/>
            <a:ext cx="41217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b="1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rPr>
              <a:t>2 -  Creation Of Rounds</a:t>
            </a:r>
            <a:endParaRPr b="1">
              <a:solidFill>
                <a:schemeClr val="dk1"/>
              </a:solidFill>
              <a:latin typeface="Lato"/>
              <a:ea typeface="Lato"/>
              <a:cs typeface="Lato"/>
              <a:sym typeface="Lato"/>
            </a:endParaRPr>
          </a:p>
        </p:txBody>
      </p:sp>
      <p:sp>
        <p:nvSpPr>
          <p:cNvPr id="166" name="Google Shape;166;p25"/>
          <p:cNvSpPr txBox="1"/>
          <p:nvPr/>
        </p:nvSpPr>
        <p:spPr>
          <a:xfrm>
            <a:off x="259000" y="2253713"/>
            <a:ext cx="2748600" cy="1391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rPr>
              <a:t>The Admin/Security Head will Create Rounds out of the Checkpoints and can select the order of scanning of the checkpoints as well.</a:t>
            </a:r>
            <a:endParaRPr>
              <a:solidFill>
                <a:schemeClr val="dk1"/>
              </a:solidFill>
              <a:latin typeface="Lato"/>
              <a:ea typeface="Lato"/>
              <a:cs typeface="Lato"/>
              <a:sym typeface="Lato"/>
            </a:endParaRPr>
          </a:p>
        </p:txBody>
      </p:sp>
      <p:pic>
        <p:nvPicPr>
          <p:cNvPr id="168" name="Google Shape;168;p2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007600" y="1285275"/>
            <a:ext cx="5716651" cy="33283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3" name="Google Shape;173;p26"/>
          <p:cNvSpPr txBox="1"/>
          <p:nvPr/>
        </p:nvSpPr>
        <p:spPr>
          <a:xfrm>
            <a:off x="259000" y="1853488"/>
            <a:ext cx="41217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b="1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rPr>
              <a:t>3 -  Creating Duties</a:t>
            </a:r>
            <a:endParaRPr b="1">
              <a:solidFill>
                <a:schemeClr val="dk1"/>
              </a:solidFill>
              <a:latin typeface="Lato"/>
              <a:ea typeface="Lato"/>
              <a:cs typeface="Lato"/>
              <a:sym typeface="Lato"/>
            </a:endParaRPr>
          </a:p>
        </p:txBody>
      </p:sp>
      <p:sp>
        <p:nvSpPr>
          <p:cNvPr id="175" name="Google Shape;175;p26"/>
          <p:cNvSpPr txBox="1"/>
          <p:nvPr/>
        </p:nvSpPr>
        <p:spPr>
          <a:xfrm>
            <a:off x="259000" y="2253713"/>
            <a:ext cx="2748600" cy="1887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rPr>
              <a:t>The Admin/Security Head can create Duties for the Guards which may include multiple different rounds assigned to different guards simultaneously. This way a batch of guards can perform unique scanning duties.</a:t>
            </a:r>
            <a:endParaRPr>
              <a:solidFill>
                <a:schemeClr val="dk1"/>
              </a:solidFill>
              <a:latin typeface="Lato"/>
              <a:ea typeface="Lato"/>
              <a:cs typeface="Lato"/>
              <a:sym typeface="Lato"/>
            </a:endParaRPr>
          </a:p>
        </p:txBody>
      </p:sp>
      <p:pic>
        <p:nvPicPr>
          <p:cNvPr id="177" name="Google Shape;177;p2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110200" y="1227200"/>
            <a:ext cx="5869150" cy="341707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2" name="Google Shape;182;p27"/>
          <p:cNvSpPr txBox="1"/>
          <p:nvPr/>
        </p:nvSpPr>
        <p:spPr>
          <a:xfrm>
            <a:off x="259000" y="1853488"/>
            <a:ext cx="41217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b="1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rPr>
              <a:t>3 -  Creating Duties</a:t>
            </a:r>
            <a:endParaRPr b="1">
              <a:solidFill>
                <a:schemeClr val="dk1"/>
              </a:solidFill>
              <a:latin typeface="Lato"/>
              <a:ea typeface="Lato"/>
              <a:cs typeface="Lato"/>
              <a:sym typeface="Lato"/>
            </a:endParaRPr>
          </a:p>
        </p:txBody>
      </p:sp>
      <p:pic>
        <p:nvPicPr>
          <p:cNvPr id="185" name="Google Shape;185;p2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077475" y="1324350"/>
            <a:ext cx="5760202" cy="335365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" name="Google Shape;190;p28"/>
          <p:cNvSpPr txBox="1"/>
          <p:nvPr/>
        </p:nvSpPr>
        <p:spPr>
          <a:xfrm>
            <a:off x="248100" y="1397100"/>
            <a:ext cx="41217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b="1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rPr>
              <a:t>4 -  Logs</a:t>
            </a:r>
            <a:endParaRPr b="1">
              <a:solidFill>
                <a:schemeClr val="dk1"/>
              </a:solidFill>
              <a:latin typeface="Lato"/>
              <a:ea typeface="Lato"/>
              <a:cs typeface="Lato"/>
              <a:sym typeface="Lato"/>
            </a:endParaRPr>
          </a:p>
        </p:txBody>
      </p:sp>
      <p:sp>
        <p:nvSpPr>
          <p:cNvPr id="192" name="Google Shape;192;p28"/>
          <p:cNvSpPr txBox="1"/>
          <p:nvPr/>
        </p:nvSpPr>
        <p:spPr>
          <a:xfrm>
            <a:off x="248100" y="1859375"/>
            <a:ext cx="2748600" cy="92791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dirty="0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rPr>
              <a:t>The Corporate Office members can also view the data in the Dashboard</a:t>
            </a:r>
            <a:endParaRPr dirty="0">
              <a:solidFill>
                <a:schemeClr val="dk1"/>
              </a:solidFill>
              <a:latin typeface="Lato"/>
              <a:ea typeface="Lato"/>
              <a:cs typeface="Lato"/>
              <a:sym typeface="Lato"/>
            </a:endParaRPr>
          </a:p>
        </p:txBody>
      </p:sp>
      <p:sp>
        <p:nvSpPr>
          <p:cNvPr id="193" name="Google Shape;193;p28"/>
          <p:cNvSpPr txBox="1"/>
          <p:nvPr/>
        </p:nvSpPr>
        <p:spPr>
          <a:xfrm>
            <a:off x="378875" y="68875"/>
            <a:ext cx="62343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 b="1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rPr>
              <a:t>Guard Patrol Solution - </a:t>
            </a:r>
            <a:r>
              <a:rPr lang="en" sz="1800" b="1">
                <a:solidFill>
                  <a:srgbClr val="FFFFFF"/>
                </a:solidFill>
                <a:latin typeface="Lato"/>
                <a:ea typeface="Lato"/>
                <a:cs typeface="Lato"/>
                <a:sym typeface="Lato"/>
              </a:rPr>
              <a:t>Dashboard</a:t>
            </a:r>
            <a:endParaRPr sz="1800" b="1">
              <a:solidFill>
                <a:srgbClr val="FFFFFF"/>
              </a:solidFill>
              <a:latin typeface="Lato"/>
              <a:ea typeface="Lato"/>
              <a:cs typeface="Lato"/>
              <a:sym typeface="Lato"/>
            </a:endParaRPr>
          </a:p>
        </p:txBody>
      </p:sp>
      <p:pic>
        <p:nvPicPr>
          <p:cNvPr id="194" name="Google Shape;194;p2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007600" y="1125675"/>
            <a:ext cx="6012050" cy="350029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9" name="Google Shape;199;p29"/>
          <p:cNvSpPr txBox="1"/>
          <p:nvPr/>
        </p:nvSpPr>
        <p:spPr>
          <a:xfrm>
            <a:off x="259000" y="1472088"/>
            <a:ext cx="41217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b="1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rPr>
              <a:t>4 -  Logs</a:t>
            </a:r>
            <a:endParaRPr b="1">
              <a:solidFill>
                <a:schemeClr val="dk1"/>
              </a:solidFill>
              <a:latin typeface="Lato"/>
              <a:ea typeface="Lato"/>
              <a:cs typeface="Lato"/>
              <a:sym typeface="Lato"/>
            </a:endParaRPr>
          </a:p>
        </p:txBody>
      </p:sp>
      <p:sp>
        <p:nvSpPr>
          <p:cNvPr id="201" name="Google Shape;201;p29"/>
          <p:cNvSpPr txBox="1"/>
          <p:nvPr/>
        </p:nvSpPr>
        <p:spPr>
          <a:xfrm>
            <a:off x="259000" y="1934363"/>
            <a:ext cx="2748600" cy="2630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rPr>
              <a:t>The Logs will show each and every scan that is made along with the Geolocation Tagging.</a:t>
            </a:r>
            <a:endParaRPr>
              <a:solidFill>
                <a:schemeClr val="dk1"/>
              </a:solidFill>
              <a:latin typeface="Lato"/>
              <a:ea typeface="Lato"/>
              <a:cs typeface="Lato"/>
              <a:sym typeface="Lato"/>
            </a:endParaRPr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rPr>
              <a:t>The Logs can also be filtered according to Guards, Duties and Dates.</a:t>
            </a:r>
            <a:endParaRPr>
              <a:solidFill>
                <a:schemeClr val="dk1"/>
              </a:solidFill>
              <a:latin typeface="Lato"/>
              <a:ea typeface="Lato"/>
              <a:cs typeface="Lato"/>
              <a:sym typeface="Lato"/>
            </a:endParaRPr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>
              <a:solidFill>
                <a:schemeClr val="dk1"/>
              </a:solidFill>
              <a:latin typeface="Lato"/>
              <a:ea typeface="Lato"/>
              <a:cs typeface="Lato"/>
              <a:sym typeface="Lato"/>
            </a:endParaRPr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rPr>
              <a:t>The Data can also be downloaded in an Excel Format</a:t>
            </a:r>
            <a:endParaRPr>
              <a:solidFill>
                <a:schemeClr val="dk1"/>
              </a:solidFill>
              <a:latin typeface="Lato"/>
              <a:ea typeface="Lato"/>
              <a:cs typeface="Lato"/>
              <a:sym typeface="Lato"/>
            </a:endParaRPr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>
              <a:solidFill>
                <a:schemeClr val="dk1"/>
              </a:solidFill>
              <a:latin typeface="Lato"/>
              <a:ea typeface="Lato"/>
              <a:cs typeface="Lato"/>
              <a:sym typeface="Lato"/>
            </a:endParaRPr>
          </a:p>
        </p:txBody>
      </p:sp>
      <p:sp>
        <p:nvSpPr>
          <p:cNvPr id="202" name="Google Shape;202;p29"/>
          <p:cNvSpPr txBox="1"/>
          <p:nvPr/>
        </p:nvSpPr>
        <p:spPr>
          <a:xfrm>
            <a:off x="378875" y="68875"/>
            <a:ext cx="62343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 b="1" dirty="0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rPr>
              <a:t>Guard Patrol Slution - </a:t>
            </a:r>
            <a:r>
              <a:rPr lang="en" sz="1800" b="1" dirty="0">
                <a:solidFill>
                  <a:srgbClr val="FFFFFF"/>
                </a:solidFill>
                <a:latin typeface="Lato"/>
                <a:ea typeface="Lato"/>
                <a:cs typeface="Lato"/>
                <a:sym typeface="Lato"/>
              </a:rPr>
              <a:t>Dashboard</a:t>
            </a:r>
            <a:endParaRPr sz="1800" b="1" dirty="0">
              <a:solidFill>
                <a:srgbClr val="FFFFFF"/>
              </a:solidFill>
              <a:latin typeface="Lato"/>
              <a:ea typeface="Lato"/>
              <a:cs typeface="Lato"/>
              <a:sym typeface="Lato"/>
            </a:endParaRPr>
          </a:p>
        </p:txBody>
      </p:sp>
      <p:pic>
        <p:nvPicPr>
          <p:cNvPr id="203" name="Google Shape;203;p2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067775" y="1076900"/>
            <a:ext cx="5955148" cy="346712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8" name="Google Shape;208;p30"/>
          <p:cNvSpPr txBox="1"/>
          <p:nvPr/>
        </p:nvSpPr>
        <p:spPr>
          <a:xfrm>
            <a:off x="259000" y="1472088"/>
            <a:ext cx="41217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b="1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rPr>
              <a:t>5-  Reports</a:t>
            </a:r>
            <a:endParaRPr b="1">
              <a:solidFill>
                <a:schemeClr val="dk1"/>
              </a:solidFill>
              <a:latin typeface="Lato"/>
              <a:ea typeface="Lato"/>
              <a:cs typeface="Lato"/>
              <a:sym typeface="Lato"/>
            </a:endParaRPr>
          </a:p>
        </p:txBody>
      </p:sp>
      <p:sp>
        <p:nvSpPr>
          <p:cNvPr id="210" name="Google Shape;210;p30"/>
          <p:cNvSpPr txBox="1"/>
          <p:nvPr/>
        </p:nvSpPr>
        <p:spPr>
          <a:xfrm>
            <a:off x="259000" y="1934363"/>
            <a:ext cx="2748600" cy="16711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dirty="0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rPr>
              <a:t>The reports can be viewed from the Dashboard. The performance of the guards can be tracked according to Parameters of Completion of scans and Time. </a:t>
            </a:r>
            <a:endParaRPr dirty="0">
              <a:solidFill>
                <a:schemeClr val="dk1"/>
              </a:solidFill>
              <a:latin typeface="Lato"/>
              <a:ea typeface="Lato"/>
              <a:cs typeface="Lato"/>
              <a:sym typeface="Lato"/>
            </a:endParaRPr>
          </a:p>
        </p:txBody>
      </p:sp>
      <p:sp>
        <p:nvSpPr>
          <p:cNvPr id="211" name="Google Shape;211;p30"/>
          <p:cNvSpPr txBox="1"/>
          <p:nvPr/>
        </p:nvSpPr>
        <p:spPr>
          <a:xfrm>
            <a:off x="378875" y="68875"/>
            <a:ext cx="62343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 b="1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rPr>
              <a:t>Guard Patrol Solution - </a:t>
            </a:r>
            <a:r>
              <a:rPr lang="en" sz="1800" b="1">
                <a:solidFill>
                  <a:srgbClr val="FFFFFF"/>
                </a:solidFill>
                <a:latin typeface="Lato"/>
                <a:ea typeface="Lato"/>
                <a:cs typeface="Lato"/>
                <a:sym typeface="Lato"/>
              </a:rPr>
              <a:t>Dashboard</a:t>
            </a:r>
            <a:endParaRPr sz="1800" b="1">
              <a:solidFill>
                <a:srgbClr val="FFFFFF"/>
              </a:solidFill>
              <a:latin typeface="Lato"/>
              <a:ea typeface="Lato"/>
              <a:cs typeface="Lato"/>
              <a:sym typeface="Lato"/>
            </a:endParaRPr>
          </a:p>
        </p:txBody>
      </p:sp>
      <p:pic>
        <p:nvPicPr>
          <p:cNvPr id="212" name="Google Shape;212;p3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007599" y="1104651"/>
            <a:ext cx="6020523" cy="350519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7" name="Google Shape;217;p31"/>
          <p:cNvSpPr txBox="1"/>
          <p:nvPr/>
        </p:nvSpPr>
        <p:spPr>
          <a:xfrm>
            <a:off x="259000" y="1472088"/>
            <a:ext cx="41217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b="1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rPr>
              <a:t>5-  Reports</a:t>
            </a:r>
            <a:endParaRPr b="1">
              <a:solidFill>
                <a:schemeClr val="dk1"/>
              </a:solidFill>
              <a:latin typeface="Lato"/>
              <a:ea typeface="Lato"/>
              <a:cs typeface="Lato"/>
              <a:sym typeface="Lato"/>
            </a:endParaRPr>
          </a:p>
        </p:txBody>
      </p:sp>
      <p:sp>
        <p:nvSpPr>
          <p:cNvPr id="219" name="Google Shape;219;p31"/>
          <p:cNvSpPr txBox="1"/>
          <p:nvPr/>
        </p:nvSpPr>
        <p:spPr>
          <a:xfrm>
            <a:off x="259000" y="1934363"/>
            <a:ext cx="2748600" cy="1639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rPr>
              <a:t>The reports are presented in a calendar format with tick marks to show performance</a:t>
            </a:r>
            <a:endParaRPr>
              <a:solidFill>
                <a:schemeClr val="dk1"/>
              </a:solidFill>
              <a:latin typeface="Lato"/>
              <a:ea typeface="Lato"/>
              <a:cs typeface="Lato"/>
              <a:sym typeface="Lato"/>
            </a:endParaRPr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rPr>
              <a:t>The reports can be filtered and downloaded in an excel format as well.</a:t>
            </a:r>
            <a:endParaRPr>
              <a:solidFill>
                <a:schemeClr val="dk1"/>
              </a:solidFill>
              <a:latin typeface="Lato"/>
              <a:ea typeface="Lato"/>
              <a:cs typeface="Lato"/>
              <a:sym typeface="Lato"/>
            </a:endParaRPr>
          </a:p>
        </p:txBody>
      </p:sp>
      <p:sp>
        <p:nvSpPr>
          <p:cNvPr id="220" name="Google Shape;220;p31"/>
          <p:cNvSpPr txBox="1"/>
          <p:nvPr/>
        </p:nvSpPr>
        <p:spPr>
          <a:xfrm>
            <a:off x="378875" y="68875"/>
            <a:ext cx="62343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 b="1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rPr>
              <a:t>Guard Patrol Solution - </a:t>
            </a:r>
            <a:r>
              <a:rPr lang="en" sz="1800" b="1">
                <a:solidFill>
                  <a:srgbClr val="FFFFFF"/>
                </a:solidFill>
                <a:latin typeface="Lato"/>
                <a:ea typeface="Lato"/>
                <a:cs typeface="Lato"/>
                <a:sym typeface="Lato"/>
              </a:rPr>
              <a:t>Dashboard</a:t>
            </a:r>
            <a:endParaRPr sz="1800" b="1">
              <a:solidFill>
                <a:srgbClr val="FFFFFF"/>
              </a:solidFill>
              <a:latin typeface="Lato"/>
              <a:ea typeface="Lato"/>
              <a:cs typeface="Lato"/>
              <a:sym typeface="Lato"/>
            </a:endParaRPr>
          </a:p>
        </p:txBody>
      </p:sp>
      <p:pic>
        <p:nvPicPr>
          <p:cNvPr id="221" name="Google Shape;221;p3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935850" y="1082481"/>
            <a:ext cx="6153675" cy="358273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6" name="Google Shape;226;p32"/>
          <p:cNvSpPr txBox="1"/>
          <p:nvPr/>
        </p:nvSpPr>
        <p:spPr>
          <a:xfrm>
            <a:off x="248100" y="1799013"/>
            <a:ext cx="41217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b="1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rPr>
              <a:t>5-  Incident Reporting</a:t>
            </a:r>
            <a:endParaRPr b="1">
              <a:solidFill>
                <a:schemeClr val="dk1"/>
              </a:solidFill>
              <a:latin typeface="Lato"/>
              <a:ea typeface="Lato"/>
              <a:cs typeface="Lato"/>
              <a:sym typeface="Lato"/>
            </a:endParaRPr>
          </a:p>
        </p:txBody>
      </p:sp>
      <p:sp>
        <p:nvSpPr>
          <p:cNvPr id="228" name="Google Shape;228;p32"/>
          <p:cNvSpPr txBox="1"/>
          <p:nvPr/>
        </p:nvSpPr>
        <p:spPr>
          <a:xfrm>
            <a:off x="248100" y="2261288"/>
            <a:ext cx="2748600" cy="1887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rPr>
              <a:t>The Guards can report incidents from their applications. The incidents can be viewed in the Dashboard and custom notifications can be sent to concerned stakeholders to look into the matter.</a:t>
            </a:r>
            <a:endParaRPr>
              <a:solidFill>
                <a:schemeClr val="dk1"/>
              </a:solidFill>
              <a:latin typeface="Lato"/>
              <a:ea typeface="Lato"/>
              <a:cs typeface="Lato"/>
              <a:sym typeface="Lato"/>
            </a:endParaRPr>
          </a:p>
        </p:txBody>
      </p:sp>
      <p:sp>
        <p:nvSpPr>
          <p:cNvPr id="229" name="Google Shape;229;p32"/>
          <p:cNvSpPr txBox="1"/>
          <p:nvPr/>
        </p:nvSpPr>
        <p:spPr>
          <a:xfrm>
            <a:off x="378875" y="68875"/>
            <a:ext cx="62343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 b="1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rPr>
              <a:t>Guard Patrol Solution - </a:t>
            </a:r>
            <a:r>
              <a:rPr lang="en" sz="1800" b="1">
                <a:solidFill>
                  <a:srgbClr val="FFFFFF"/>
                </a:solidFill>
                <a:latin typeface="Lato"/>
                <a:ea typeface="Lato"/>
                <a:cs typeface="Lato"/>
                <a:sym typeface="Lato"/>
              </a:rPr>
              <a:t>Dashboard</a:t>
            </a:r>
            <a:endParaRPr sz="1800" b="1">
              <a:solidFill>
                <a:srgbClr val="FFFFFF"/>
              </a:solidFill>
              <a:latin typeface="Lato"/>
              <a:ea typeface="Lato"/>
              <a:cs typeface="Lato"/>
              <a:sym typeface="Lato"/>
            </a:endParaRPr>
          </a:p>
        </p:txBody>
      </p:sp>
      <p:pic>
        <p:nvPicPr>
          <p:cNvPr id="230" name="Google Shape;230;p3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942250" y="1128375"/>
            <a:ext cx="6102477" cy="35529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" name="Google Shape;235;p33"/>
          <p:cNvSpPr txBox="1"/>
          <p:nvPr/>
        </p:nvSpPr>
        <p:spPr>
          <a:xfrm>
            <a:off x="248100" y="1973363"/>
            <a:ext cx="41217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b="1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rPr>
              <a:t>5-  Incident Reporting</a:t>
            </a:r>
            <a:endParaRPr b="1">
              <a:solidFill>
                <a:schemeClr val="dk1"/>
              </a:solidFill>
              <a:latin typeface="Lato"/>
              <a:ea typeface="Lato"/>
              <a:cs typeface="Lato"/>
              <a:sym typeface="Lato"/>
            </a:endParaRPr>
          </a:p>
        </p:txBody>
      </p:sp>
      <p:sp>
        <p:nvSpPr>
          <p:cNvPr id="237" name="Google Shape;237;p33"/>
          <p:cNvSpPr txBox="1"/>
          <p:nvPr/>
        </p:nvSpPr>
        <p:spPr>
          <a:xfrm>
            <a:off x="248100" y="2435638"/>
            <a:ext cx="2748600" cy="114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rPr>
              <a:t>The Incidents can be reported along with Images and Voice notes and can be closed when resolved</a:t>
            </a:r>
            <a:endParaRPr>
              <a:solidFill>
                <a:schemeClr val="dk1"/>
              </a:solidFill>
              <a:latin typeface="Lato"/>
              <a:ea typeface="Lato"/>
              <a:cs typeface="Lato"/>
              <a:sym typeface="Lato"/>
            </a:endParaRPr>
          </a:p>
        </p:txBody>
      </p:sp>
      <p:sp>
        <p:nvSpPr>
          <p:cNvPr id="238" name="Google Shape;238;p33"/>
          <p:cNvSpPr txBox="1"/>
          <p:nvPr/>
        </p:nvSpPr>
        <p:spPr>
          <a:xfrm>
            <a:off x="378875" y="68875"/>
            <a:ext cx="62343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 b="1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rPr>
              <a:t>Guard Patrol Solution - </a:t>
            </a:r>
            <a:r>
              <a:rPr lang="en" sz="1800" b="1">
                <a:solidFill>
                  <a:srgbClr val="FFFFFF"/>
                </a:solidFill>
                <a:latin typeface="Lato"/>
                <a:ea typeface="Lato"/>
                <a:cs typeface="Lato"/>
                <a:sym typeface="Lato"/>
              </a:rPr>
              <a:t>Dashboard</a:t>
            </a:r>
            <a:endParaRPr sz="1800" b="1">
              <a:solidFill>
                <a:srgbClr val="FFFFFF"/>
              </a:solidFill>
              <a:latin typeface="Lato"/>
              <a:ea typeface="Lato"/>
              <a:cs typeface="Lato"/>
              <a:sym typeface="Lato"/>
            </a:endParaRPr>
          </a:p>
        </p:txBody>
      </p:sp>
      <p:pic>
        <p:nvPicPr>
          <p:cNvPr id="239" name="Google Shape;239;p3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648050" y="1006815"/>
            <a:ext cx="6495950" cy="3782020"/>
          </a:xfrm>
          <a:prstGeom prst="rect">
            <a:avLst/>
          </a:prstGeom>
          <a:noFill/>
          <a:ln>
            <a:noFill/>
          </a:ln>
        </p:spPr>
      </p:pic>
      <p:pic>
        <p:nvPicPr>
          <p:cNvPr id="240" name="Google Shape;240;p3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822475" y="1082986"/>
            <a:ext cx="6234298" cy="362967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581</Words>
  <Application>Microsoft Office PowerPoint</Application>
  <PresentationFormat>On-screen Show (16:9)</PresentationFormat>
  <Paragraphs>66</Paragraphs>
  <Slides>21</Slides>
  <Notes>21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size="25" baseType="lpstr">
      <vt:lpstr>Lato</vt:lpstr>
      <vt:lpstr>Lato Black</vt:lpstr>
      <vt:lpstr>Arial</vt:lpstr>
      <vt:lpstr>Simple Light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devan</dc:creator>
  <cp:lastModifiedBy>Info.in</cp:lastModifiedBy>
  <cp:revision>2</cp:revision>
  <dcterms:modified xsi:type="dcterms:W3CDTF">2022-06-27T10:05:26Z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name="NXPowerLiteLastOptimized" pid="2">
    <vt:lpwstr>2315020</vt:lpwstr>
  </property>
  <property fmtid="{D5CDD505-2E9C-101B-9397-08002B2CF9AE}" name="NXPowerLiteSettings" pid="3">
    <vt:lpwstr>F7000400038000</vt:lpwstr>
  </property>
  <property fmtid="{D5CDD505-2E9C-101B-9397-08002B2CF9AE}" name="NXPowerLiteVersion" pid="4">
    <vt:lpwstr>S9.1.4</vt:lpwstr>
  </property>
</Properties>
</file>